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59" r:id="rId6"/>
    <p:sldId id="260" r:id="rId7"/>
    <p:sldId id="262" r:id="rId8"/>
    <p:sldId id="263" r:id="rId9"/>
    <p:sldId id="264" r:id="rId10"/>
    <p:sldId id="265" r:id="rId11"/>
    <p:sldId id="266" r:id="rId12"/>
    <p:sldId id="267" r:id="rId13"/>
    <p:sldId id="268" r:id="rId14"/>
    <p:sldId id="270" r:id="rId15"/>
    <p:sldId id="271" r:id="rId16"/>
    <p:sldId id="277" r:id="rId17"/>
    <p:sldId id="275" r:id="rId18"/>
    <p:sldId id="276" r:id="rId19"/>
    <p:sldId id="272" r:id="rId20"/>
    <p:sldId id="273" r:id="rId21"/>
    <p:sldId id="274" r:id="rId22"/>
    <p:sldId id="26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180E3-DACF-4691-A3E8-54799148A2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5D4DA1-BE2C-4438-8D68-7ED12FD8D0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7C54C24-01CA-43B7-AEBC-E2A9D78F3858}"/>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5" name="Footer Placeholder 4">
            <a:extLst>
              <a:ext uri="{FF2B5EF4-FFF2-40B4-BE49-F238E27FC236}">
                <a16:creationId xmlns:a16="http://schemas.microsoft.com/office/drawing/2014/main" id="{E03D2E89-3AEA-409E-88B8-926B3403420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957FD8-4490-4AD9-B74D-9967CD93B0CE}"/>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8716722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FA266-7438-477F-AEFF-1457BD962C0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DC2FD54-083D-4BA2-92F0-C9D90517196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2F1495B-0C1A-444D-8F53-1F48A564EE88}"/>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5" name="Footer Placeholder 4">
            <a:extLst>
              <a:ext uri="{FF2B5EF4-FFF2-40B4-BE49-F238E27FC236}">
                <a16:creationId xmlns:a16="http://schemas.microsoft.com/office/drawing/2014/main" id="{A8C517AD-4026-4E30-BBA8-06E838793D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CA5369-8A93-4E02-BFC1-4A2110A4D416}"/>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3817903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02400A-8172-480F-AA61-52A9EA7CCE2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B770FBB-4A9E-41DE-9540-2EC9864A606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35375D-4004-478B-91B3-42BC899EB989}"/>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5" name="Footer Placeholder 4">
            <a:extLst>
              <a:ext uri="{FF2B5EF4-FFF2-40B4-BE49-F238E27FC236}">
                <a16:creationId xmlns:a16="http://schemas.microsoft.com/office/drawing/2014/main" id="{EA81CBFA-B722-4711-ACD3-9504AE5D40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3F8F90-947D-4FB0-8389-44134789D5AC}"/>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3982203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3C898-E939-4D5F-8DC9-B6CB3F28C87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54483B2-ABE0-4C76-9070-4D8A9D0086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63EF030-8D80-447A-95BC-4935A8490D42}"/>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5" name="Footer Placeholder 4">
            <a:extLst>
              <a:ext uri="{FF2B5EF4-FFF2-40B4-BE49-F238E27FC236}">
                <a16:creationId xmlns:a16="http://schemas.microsoft.com/office/drawing/2014/main" id="{CE5E189A-B4DD-49CC-98EC-92F8BC2175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649EF6-4A88-463D-A4DC-829E29387273}"/>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2709899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D05A0-0141-44CD-A08E-23B1797489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C08E1C8-17E7-4D58-81DC-60BADD9F86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C3FDA0-A18C-4D66-8E07-A2E5FF6AE2D9}"/>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5" name="Footer Placeholder 4">
            <a:extLst>
              <a:ext uri="{FF2B5EF4-FFF2-40B4-BE49-F238E27FC236}">
                <a16:creationId xmlns:a16="http://schemas.microsoft.com/office/drawing/2014/main" id="{5C8EB717-4783-4932-B870-16D21590A21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23BA4B5-DD45-4683-B77C-ECDF81F2D295}"/>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172274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7D367-1238-4227-9C4C-FF42521016B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A477EC2-4592-40AF-A364-2674F0AB738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EC2720D-EFEE-4CCA-B00C-B26448D058E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BCDA54E-4063-4752-976E-03F4E73DEE63}"/>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6" name="Footer Placeholder 5">
            <a:extLst>
              <a:ext uri="{FF2B5EF4-FFF2-40B4-BE49-F238E27FC236}">
                <a16:creationId xmlns:a16="http://schemas.microsoft.com/office/drawing/2014/main" id="{BC08869E-0FCD-418F-9F80-7E6E956631E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9C39888-5E68-4DBE-9113-C6D07DC7F38D}"/>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10214477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F8FED-D129-4632-A1DF-EE7CA2C1804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E10C7E7-0807-49BC-8F8E-89CEB78568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8434AF-6B30-419B-A141-DB43301B22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BBA0181-BB32-4267-AAB4-A907FE5C11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2B940E-1CFF-4544-B674-FDF1B29714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3F457B2-6DF9-4A85-8111-7EA678C67D2B}"/>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8" name="Footer Placeholder 7">
            <a:extLst>
              <a:ext uri="{FF2B5EF4-FFF2-40B4-BE49-F238E27FC236}">
                <a16:creationId xmlns:a16="http://schemas.microsoft.com/office/drawing/2014/main" id="{E03C4D4D-634F-4AF2-94D1-FDF76AA2E83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AF3A99B-FD7D-4908-8DFB-27414A0AFB11}"/>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1356638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A9FC0-37AA-412E-834F-22C6C2E61C9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8B46EC8-FDD0-4D5B-B585-AC0A626DEA15}"/>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4" name="Footer Placeholder 3">
            <a:extLst>
              <a:ext uri="{FF2B5EF4-FFF2-40B4-BE49-F238E27FC236}">
                <a16:creationId xmlns:a16="http://schemas.microsoft.com/office/drawing/2014/main" id="{F3C448F0-7641-4B37-8FD0-38356E9A472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B2B5ECF-2570-4326-B316-871DA17BA30F}"/>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3666264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6A93F1E-047D-4602-8818-8F12C4BD0D51}"/>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3" name="Footer Placeholder 2">
            <a:extLst>
              <a:ext uri="{FF2B5EF4-FFF2-40B4-BE49-F238E27FC236}">
                <a16:creationId xmlns:a16="http://schemas.microsoft.com/office/drawing/2014/main" id="{1F92D329-AEBD-42AC-929C-D913F75799B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E7B7591-B9F5-4901-A08B-FD1439A2C822}"/>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3507062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19C85-183B-453D-9392-7CA219E1FE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DF3B1F8-C2B9-455E-AC3A-9DE668E062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2D32292-8356-4F6F-B7FD-E625F6406D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3ADEBD-2F41-4326-902D-CC5DE90E145E}"/>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6" name="Footer Placeholder 5">
            <a:extLst>
              <a:ext uri="{FF2B5EF4-FFF2-40B4-BE49-F238E27FC236}">
                <a16:creationId xmlns:a16="http://schemas.microsoft.com/office/drawing/2014/main" id="{A4400793-6DC1-4AFF-A189-89596E2DEE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B2F9E09-3E9C-492D-BCAA-CD1180131247}"/>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3950295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394A8-B9DD-4CB0-8B92-00597638CB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9F46BD2-1B90-403E-9A7E-50C35574C2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3D08363-9EAA-40B8-AA54-66D6443FB5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706EF2-0279-42E1-88CA-D592BC3BAB16}"/>
              </a:ext>
            </a:extLst>
          </p:cNvPr>
          <p:cNvSpPr>
            <a:spLocks noGrp="1"/>
          </p:cNvSpPr>
          <p:nvPr>
            <p:ph type="dt" sz="half" idx="10"/>
          </p:nvPr>
        </p:nvSpPr>
        <p:spPr/>
        <p:txBody>
          <a:bodyPr/>
          <a:lstStyle/>
          <a:p>
            <a:fld id="{E0DDA254-A76D-4D19-A33D-72B4E0789628}" type="datetimeFigureOut">
              <a:rPr lang="en-IN" smtClean="0"/>
              <a:t>22-08-2023</a:t>
            </a:fld>
            <a:endParaRPr lang="en-IN"/>
          </a:p>
        </p:txBody>
      </p:sp>
      <p:sp>
        <p:nvSpPr>
          <p:cNvPr id="6" name="Footer Placeholder 5">
            <a:extLst>
              <a:ext uri="{FF2B5EF4-FFF2-40B4-BE49-F238E27FC236}">
                <a16:creationId xmlns:a16="http://schemas.microsoft.com/office/drawing/2014/main" id="{A3BD03DA-60FC-4951-BD41-A8ACE2B0B4E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9851984-BF6E-411D-A3A8-20E02A6B07E8}"/>
              </a:ext>
            </a:extLst>
          </p:cNvPr>
          <p:cNvSpPr>
            <a:spLocks noGrp="1"/>
          </p:cNvSpPr>
          <p:nvPr>
            <p:ph type="sldNum" sz="quarter" idx="12"/>
          </p:nvPr>
        </p:nvSpPr>
        <p:spPr/>
        <p:txBody>
          <a:bodyPr/>
          <a:lstStyle/>
          <a:p>
            <a:fld id="{4AA18C99-0DC3-416C-BDBB-1DD6F8049D23}" type="slidenum">
              <a:rPr lang="en-IN" smtClean="0"/>
              <a:t>‹#›</a:t>
            </a:fld>
            <a:endParaRPr lang="en-IN"/>
          </a:p>
        </p:txBody>
      </p:sp>
    </p:spTree>
    <p:extLst>
      <p:ext uri="{BB962C8B-B14F-4D97-AF65-F5344CB8AC3E}">
        <p14:creationId xmlns:p14="http://schemas.microsoft.com/office/powerpoint/2010/main" val="28980948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B707E1-8589-425B-B3C0-18F6A86D5C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539FB70-7BAE-49BE-834A-620302517B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D59BE4-76E3-4F39-B20F-5F08975D7C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DDA254-A76D-4D19-A33D-72B4E0789628}" type="datetimeFigureOut">
              <a:rPr lang="en-IN" smtClean="0"/>
              <a:t>22-08-2023</a:t>
            </a:fld>
            <a:endParaRPr lang="en-IN"/>
          </a:p>
        </p:txBody>
      </p:sp>
      <p:sp>
        <p:nvSpPr>
          <p:cNvPr id="5" name="Footer Placeholder 4">
            <a:extLst>
              <a:ext uri="{FF2B5EF4-FFF2-40B4-BE49-F238E27FC236}">
                <a16:creationId xmlns:a16="http://schemas.microsoft.com/office/drawing/2014/main" id="{8575993B-6BF9-4DCE-BEE6-9C00E89EE4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1F38B58-8581-4327-B286-375AF4F061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A18C99-0DC3-416C-BDBB-1DD6F8049D23}" type="slidenum">
              <a:rPr lang="en-IN" smtClean="0"/>
              <a:t>‹#›</a:t>
            </a:fld>
            <a:endParaRPr lang="en-IN"/>
          </a:p>
        </p:txBody>
      </p:sp>
    </p:spTree>
    <p:extLst>
      <p:ext uri="{BB962C8B-B14F-4D97-AF65-F5344CB8AC3E}">
        <p14:creationId xmlns:p14="http://schemas.microsoft.com/office/powerpoint/2010/main" val="594317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angular.io/docs" TargetMode="External"/><Relationship Id="rId2" Type="http://schemas.openxmlformats.org/officeDocument/2006/relationships/hyperlink" Target="https://www.javatpoint.com/" TargetMode="External"/><Relationship Id="rId1" Type="http://schemas.openxmlformats.org/officeDocument/2006/relationships/slideLayout" Target="../slideLayouts/slideLayout2.xml"/><Relationship Id="rId5" Type="http://schemas.openxmlformats.org/officeDocument/2006/relationships/hyperlink" Target="https://www.restapitutorial.com/" TargetMode="External"/><Relationship Id="rId4" Type="http://schemas.openxmlformats.org/officeDocument/2006/relationships/hyperlink" Target="https://www.postgresql.org/doc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5C8FF0-67F1-42B8-964B-DD2EAC0CAFDD}"/>
              </a:ext>
            </a:extLst>
          </p:cNvPr>
          <p:cNvSpPr txBox="1"/>
          <p:nvPr/>
        </p:nvSpPr>
        <p:spPr>
          <a:xfrm>
            <a:off x="389068" y="2974609"/>
            <a:ext cx="11681012" cy="646331"/>
          </a:xfrm>
          <a:prstGeom prst="rect">
            <a:avLst/>
          </a:prstGeom>
          <a:noFill/>
        </p:spPr>
        <p:txBody>
          <a:bodyPr wrap="square">
            <a:spAutoFit/>
          </a:bodyPr>
          <a:lstStyle/>
          <a:p>
            <a:pPr algn="ctr">
              <a:buClr>
                <a:schemeClr val="dk1"/>
              </a:buClr>
              <a:buSzPts val="1100"/>
            </a:pPr>
            <a:r>
              <a:rPr lang="en-US" sz="3600" b="1">
                <a:latin typeface="Times New Roman" panose="02020603050405020304" pitchFamily="18" charset="0"/>
                <a:cs typeface="Times New Roman" panose="02020603050405020304" pitchFamily="18" charset="0"/>
              </a:rPr>
              <a:t>Library Management System</a:t>
            </a:r>
            <a:endParaRPr lang="en-IN" sz="3600" b="1">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1D66D060-92F0-4F42-A2CD-B9AB8F7A3D76}"/>
              </a:ext>
            </a:extLst>
          </p:cNvPr>
          <p:cNvSpPr txBox="1"/>
          <p:nvPr/>
        </p:nvSpPr>
        <p:spPr>
          <a:xfrm>
            <a:off x="936214" y="4277338"/>
            <a:ext cx="11033759" cy="3048014"/>
          </a:xfrm>
          <a:prstGeom prst="rect">
            <a:avLst/>
          </a:prstGeom>
          <a:noFill/>
        </p:spPr>
        <p:txBody>
          <a:bodyPr wrap="square">
            <a:spAutoFit/>
          </a:bodyPr>
          <a:lstStyle/>
          <a:p>
            <a:pPr marL="76200" algn="l">
              <a:lnSpc>
                <a:spcPct val="115000"/>
              </a:lnSpc>
              <a:spcAft>
                <a:spcPts val="1000"/>
              </a:spcAft>
            </a:pPr>
            <a:r>
              <a:rPr lang="en-US" sz="2000" b="1">
                <a:effectLst/>
                <a:latin typeface="Times New Roman" panose="02020603050405020304" pitchFamily="18" charset="0"/>
                <a:ea typeface="Times New Roman" panose="02020603050405020304" pitchFamily="18" charset="0"/>
              </a:rPr>
              <a:t>	      Under the Guidance of:  </a:t>
            </a:r>
            <a:r>
              <a:rPr lang="en-US" sz="2000" b="1" kern="100">
                <a:effectLst/>
                <a:latin typeface="Times New Roman" panose="02020603050405020304" pitchFamily="18" charset="0"/>
                <a:ea typeface="SimSun" panose="02010600030101010101" pitchFamily="2" charset="-122"/>
              </a:rPr>
              <a:t>Miss Lovely Verma &amp; Mr. Vinay Kumar Sharma </a:t>
            </a:r>
            <a:endParaRPr lang="en-IN" sz="2000" b="1" kern="100">
              <a:solidFill>
                <a:schemeClr val="dk1"/>
              </a:solidFill>
              <a:effectLst/>
              <a:latin typeface="Times New Roman" panose="02020603050405020304" pitchFamily="18" charset="0"/>
              <a:ea typeface="SimSun" panose="02010600030101010101" pitchFamily="2" charset="-122"/>
            </a:endParaRPr>
          </a:p>
          <a:p>
            <a:pPr marL="76200" algn="l">
              <a:lnSpc>
                <a:spcPct val="115000"/>
              </a:lnSpc>
              <a:spcAft>
                <a:spcPts val="1000"/>
              </a:spcAft>
            </a:pPr>
            <a:r>
              <a:rPr lang="en-IN" sz="2000" b="1" kern="100">
                <a:solidFill>
                  <a:schemeClr val="dk1"/>
                </a:solidFill>
                <a:latin typeface="Times New Roman" panose="02020603050405020304" pitchFamily="18" charset="0"/>
                <a:ea typeface="SimSun" panose="02010600030101010101" pitchFamily="2" charset="-122"/>
              </a:rPr>
              <a:t>                                                           </a:t>
            </a:r>
          </a:p>
          <a:p>
            <a:pPr marL="3276600" lvl="7">
              <a:lnSpc>
                <a:spcPct val="115000"/>
              </a:lnSpc>
              <a:spcAft>
                <a:spcPts val="1000"/>
              </a:spcAft>
            </a:pPr>
            <a:r>
              <a:rPr lang="en-IN" sz="2000" b="1">
                <a:solidFill>
                  <a:schemeClr val="dk1"/>
                </a:solidFill>
              </a:rPr>
              <a:t>Name –    Priya Gupta </a:t>
            </a:r>
          </a:p>
          <a:p>
            <a:pPr marL="3276600" lvl="7">
              <a:lnSpc>
                <a:spcPct val="115000"/>
              </a:lnSpc>
              <a:spcAft>
                <a:spcPts val="1000"/>
              </a:spcAft>
            </a:pPr>
            <a:r>
              <a:rPr lang="en-US" b="1" kern="100">
                <a:effectLst/>
                <a:latin typeface="Times New Roman" panose="02020603050405020304" pitchFamily="18" charset="0"/>
                <a:ea typeface="SimSun" panose="02010600030101010101" pitchFamily="2" charset="-122"/>
              </a:rPr>
              <a:t>Course</a:t>
            </a:r>
            <a:r>
              <a:rPr lang="en-US" kern="100">
                <a:effectLst/>
                <a:latin typeface="Times New Roman" panose="02020603050405020304" pitchFamily="18" charset="0"/>
                <a:ea typeface="SimSun" panose="02010600030101010101" pitchFamily="2" charset="-122"/>
              </a:rPr>
              <a:t> -    </a:t>
            </a:r>
            <a:r>
              <a:rPr lang="en-US" b="1" kern="100">
                <a:effectLst/>
                <a:latin typeface="Times New Roman" panose="02020603050405020304" pitchFamily="18" charset="0"/>
                <a:ea typeface="SimSun" panose="02010600030101010101" pitchFamily="2" charset="-122"/>
              </a:rPr>
              <a:t>M.Sc.(CS) 2022-23 </a:t>
            </a:r>
            <a:endParaRPr lang="en-IN" b="1" kern="100">
              <a:latin typeface="Times New Roman" panose="02020603050405020304" pitchFamily="18" charset="0"/>
              <a:ea typeface="SimSun" panose="02010600030101010101" pitchFamily="2" charset="-122"/>
            </a:endParaRPr>
          </a:p>
          <a:p>
            <a:pPr marL="3276600" lvl="7">
              <a:lnSpc>
                <a:spcPct val="115000"/>
              </a:lnSpc>
              <a:spcAft>
                <a:spcPts val="1000"/>
              </a:spcAft>
            </a:pPr>
            <a:r>
              <a:rPr lang="en-US" b="1" kern="100">
                <a:effectLst/>
                <a:latin typeface="Times New Roman" panose="02020603050405020304" pitchFamily="18" charset="0"/>
                <a:ea typeface="SimSun" panose="02010600030101010101" pitchFamily="2" charset="-122"/>
              </a:rPr>
              <a:t>Roll no. </a:t>
            </a:r>
            <a:r>
              <a:rPr lang="en-US" kern="100">
                <a:latin typeface="Times New Roman" panose="02020603050405020304" pitchFamily="18" charset="0"/>
                <a:ea typeface="SimSun" panose="02010600030101010101" pitchFamily="2" charset="-122"/>
              </a:rPr>
              <a:t>-   </a:t>
            </a:r>
            <a:endParaRPr lang="en-IN" kern="100">
              <a:effectLst/>
              <a:latin typeface="Times New Roman" panose="02020603050405020304" pitchFamily="18" charset="0"/>
              <a:ea typeface="SimSun" panose="02010600030101010101" pitchFamily="2" charset="-122"/>
            </a:endParaRPr>
          </a:p>
          <a:p>
            <a:pPr marL="0" lvl="0" indent="0" algn="ctr" rtl="0">
              <a:spcBef>
                <a:spcPts val="0"/>
              </a:spcBef>
              <a:spcAft>
                <a:spcPts val="0"/>
              </a:spcAft>
              <a:buClr>
                <a:schemeClr val="dk1"/>
              </a:buClr>
              <a:buSzPts val="1100"/>
              <a:buFont typeface="Arial"/>
              <a:buNone/>
            </a:pPr>
            <a:endParaRPr lang="en-IN" sz="2000" b="1">
              <a:solidFill>
                <a:schemeClr val="dk1"/>
              </a:solidFill>
            </a:endParaRPr>
          </a:p>
          <a:p>
            <a:pPr marL="0" lvl="0" indent="0" algn="ctr" rtl="0">
              <a:spcBef>
                <a:spcPts val="0"/>
              </a:spcBef>
              <a:spcAft>
                <a:spcPts val="0"/>
              </a:spcAft>
              <a:buClr>
                <a:schemeClr val="dk1"/>
              </a:buClr>
              <a:buSzPts val="1100"/>
              <a:buFont typeface="Arial"/>
              <a:buNone/>
            </a:pPr>
            <a:endParaRPr lang="en-IN" sz="2000" b="1"/>
          </a:p>
        </p:txBody>
      </p:sp>
      <p:pic>
        <p:nvPicPr>
          <p:cNvPr id="1027" name="Picture 1">
            <a:extLst>
              <a:ext uri="{FF2B5EF4-FFF2-40B4-BE49-F238E27FC236}">
                <a16:creationId xmlns:a16="http://schemas.microsoft.com/office/drawing/2014/main" id="{51D0C13E-D4D5-E28F-359A-64926B3C55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6350" y="122381"/>
            <a:ext cx="4559300" cy="2368550"/>
          </a:xfrm>
          <a:prstGeom prst="rect">
            <a:avLst/>
          </a:prstGeom>
          <a:noFill/>
          <a:ln>
            <a:noFill/>
          </a:ln>
          <a:effectLst>
            <a:softEdge rad="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83697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3E80B7-78FC-0FD9-C040-49D34A5A8703}"/>
              </a:ext>
            </a:extLst>
          </p:cNvPr>
          <p:cNvPicPr>
            <a:picLocks noChangeAspect="1"/>
          </p:cNvPicPr>
          <p:nvPr/>
        </p:nvPicPr>
        <p:blipFill>
          <a:blip r:embed="rId2"/>
          <a:stretch>
            <a:fillRect/>
          </a:stretch>
        </p:blipFill>
        <p:spPr>
          <a:xfrm>
            <a:off x="1341120" y="754380"/>
            <a:ext cx="9509760" cy="5349240"/>
          </a:xfrm>
          <a:prstGeom prst="rect">
            <a:avLst/>
          </a:prstGeom>
        </p:spPr>
      </p:pic>
    </p:spTree>
    <p:extLst>
      <p:ext uri="{BB962C8B-B14F-4D97-AF65-F5344CB8AC3E}">
        <p14:creationId xmlns:p14="http://schemas.microsoft.com/office/powerpoint/2010/main" val="4046090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E6C9F4A-918D-FBD7-A07F-A2E1EFF6F10E}"/>
              </a:ext>
            </a:extLst>
          </p:cNvPr>
          <p:cNvPicPr>
            <a:picLocks noChangeAspect="1"/>
          </p:cNvPicPr>
          <p:nvPr/>
        </p:nvPicPr>
        <p:blipFill>
          <a:blip r:embed="rId2"/>
          <a:stretch>
            <a:fillRect/>
          </a:stretch>
        </p:blipFill>
        <p:spPr>
          <a:xfrm>
            <a:off x="1429407" y="804106"/>
            <a:ext cx="9333186" cy="5249788"/>
          </a:xfrm>
          <a:prstGeom prst="rect">
            <a:avLst/>
          </a:prstGeom>
        </p:spPr>
      </p:pic>
    </p:spTree>
    <p:extLst>
      <p:ext uri="{BB962C8B-B14F-4D97-AF65-F5344CB8AC3E}">
        <p14:creationId xmlns:p14="http://schemas.microsoft.com/office/powerpoint/2010/main" val="3304831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E11131-141B-A1BD-1239-55811EBFE42D}"/>
              </a:ext>
            </a:extLst>
          </p:cNvPr>
          <p:cNvPicPr>
            <a:picLocks noChangeAspect="1"/>
          </p:cNvPicPr>
          <p:nvPr/>
        </p:nvPicPr>
        <p:blipFill>
          <a:blip r:embed="rId2"/>
          <a:stretch>
            <a:fillRect/>
          </a:stretch>
        </p:blipFill>
        <p:spPr>
          <a:xfrm>
            <a:off x="1256510" y="818614"/>
            <a:ext cx="9678979" cy="5444292"/>
          </a:xfrm>
          <a:prstGeom prst="rect">
            <a:avLst/>
          </a:prstGeom>
        </p:spPr>
      </p:pic>
    </p:spTree>
    <p:extLst>
      <p:ext uri="{BB962C8B-B14F-4D97-AF65-F5344CB8AC3E}">
        <p14:creationId xmlns:p14="http://schemas.microsoft.com/office/powerpoint/2010/main" val="2931401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9C11F00-1244-92B3-86A5-5D75979D2D9E}"/>
              </a:ext>
            </a:extLst>
          </p:cNvPr>
          <p:cNvPicPr>
            <a:picLocks noChangeAspect="1"/>
          </p:cNvPicPr>
          <p:nvPr/>
        </p:nvPicPr>
        <p:blipFill>
          <a:blip r:embed="rId2"/>
          <a:stretch>
            <a:fillRect/>
          </a:stretch>
        </p:blipFill>
        <p:spPr>
          <a:xfrm>
            <a:off x="1338316" y="880961"/>
            <a:ext cx="9059917" cy="5096078"/>
          </a:xfrm>
          <a:prstGeom prst="rect">
            <a:avLst/>
          </a:prstGeom>
        </p:spPr>
      </p:pic>
    </p:spTree>
    <p:extLst>
      <p:ext uri="{BB962C8B-B14F-4D97-AF65-F5344CB8AC3E}">
        <p14:creationId xmlns:p14="http://schemas.microsoft.com/office/powerpoint/2010/main" val="39636561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2B9B23-C4FC-99CF-9534-8566ED061307}"/>
              </a:ext>
            </a:extLst>
          </p:cNvPr>
          <p:cNvPicPr>
            <a:picLocks noChangeAspect="1"/>
          </p:cNvPicPr>
          <p:nvPr/>
        </p:nvPicPr>
        <p:blipFill>
          <a:blip r:embed="rId2"/>
          <a:stretch>
            <a:fillRect/>
          </a:stretch>
        </p:blipFill>
        <p:spPr>
          <a:xfrm>
            <a:off x="1408935" y="952735"/>
            <a:ext cx="9208265" cy="5179521"/>
          </a:xfrm>
          <a:prstGeom prst="rect">
            <a:avLst/>
          </a:prstGeom>
        </p:spPr>
      </p:pic>
    </p:spTree>
    <p:extLst>
      <p:ext uri="{BB962C8B-B14F-4D97-AF65-F5344CB8AC3E}">
        <p14:creationId xmlns:p14="http://schemas.microsoft.com/office/powerpoint/2010/main" val="3852273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5072E-CF1B-4457-D837-3613A291F1BD}"/>
              </a:ext>
            </a:extLst>
          </p:cNvPr>
          <p:cNvSpPr>
            <a:spLocks noGrp="1"/>
          </p:cNvSpPr>
          <p:nvPr>
            <p:ph type="title"/>
          </p:nvPr>
        </p:nvSpPr>
        <p:spPr/>
        <p:txBody>
          <a:bodyPr/>
          <a:lstStyle/>
          <a:p>
            <a:r>
              <a:rPr lang="en-US"/>
              <a:t>				</a:t>
            </a:r>
            <a:r>
              <a:rPr lang="en-US" b="1">
                <a:latin typeface="Times New Roman" panose="02020603050405020304" pitchFamily="18" charset="0"/>
                <a:cs typeface="Times New Roman" panose="02020603050405020304" pitchFamily="18" charset="0"/>
              </a:rPr>
              <a:t>Working Flow </a:t>
            </a:r>
            <a:endParaRPr lang="en-IN" b="1">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22923D0-F116-1C3D-4E83-D78BC8F56C0D}"/>
              </a:ext>
            </a:extLst>
          </p:cNvPr>
          <p:cNvSpPr>
            <a:spLocks noGrp="1"/>
          </p:cNvSpPr>
          <p:nvPr>
            <p:ph idx="1"/>
          </p:nvPr>
        </p:nvSpPr>
        <p:spPr/>
        <p:txBody>
          <a:bodyPr>
            <a:normAutofit/>
          </a:bodyPr>
          <a:lstStyle/>
          <a:p>
            <a:pPr marL="0" indent="0" algn="l">
              <a:buNone/>
            </a:pPr>
            <a:r>
              <a:rPr lang="en-US" sz="2400" b="0" i="0">
                <a:effectLst/>
                <a:latin typeface="Times New Roman" panose="02020603050405020304" pitchFamily="18" charset="0"/>
                <a:cs typeface="Times New Roman" panose="02020603050405020304" pitchFamily="18" charset="0"/>
              </a:rPr>
              <a:t>The Library Management application offers a user-friendly experience for both administrators and candidates:</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Administrator Workflow:</a:t>
            </a:r>
            <a:r>
              <a:rPr lang="en-US" sz="2400" b="0" i="0">
                <a:effectLst/>
                <a:latin typeface="Times New Roman" panose="02020603050405020304" pitchFamily="18" charset="0"/>
                <a:cs typeface="Times New Roman" panose="02020603050405020304" pitchFamily="18" charset="0"/>
              </a:rPr>
              <a:t> After logging in, administrators can easily navigate to the "Manage Books" section, where they can add, update, or delete book records. They can also oversee student records and track borrowing activities.</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Candidate Workflow:</a:t>
            </a:r>
            <a:r>
              <a:rPr lang="en-US" sz="2400" b="0" i="0">
                <a:effectLst/>
                <a:latin typeface="Times New Roman" panose="02020603050405020304" pitchFamily="18" charset="0"/>
                <a:cs typeface="Times New Roman" panose="02020603050405020304" pitchFamily="18" charset="0"/>
              </a:rPr>
              <a:t> Candidates log in and access the library's collection. They can search for books using keywords, titles, or authors. Availability status is displayed, and candidates can place requests for books they wish to borrow.</a:t>
            </a:r>
          </a:p>
          <a:p>
            <a:endParaRPr lang="en-IN" sz="2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8341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62B2A02-8230-2B2C-C174-3CA42D4373F5}"/>
              </a:ext>
            </a:extLst>
          </p:cNvPr>
          <p:cNvSpPr>
            <a:spLocks noGrp="1"/>
          </p:cNvSpPr>
          <p:nvPr>
            <p:ph type="title"/>
          </p:nvPr>
        </p:nvSpPr>
        <p:spPr>
          <a:xfrm>
            <a:off x="838200" y="365125"/>
            <a:ext cx="10515600" cy="1880235"/>
          </a:xfrm>
        </p:spPr>
        <p:txBody>
          <a:bodyPr>
            <a:normAutofit fontScale="90000"/>
          </a:bodyPr>
          <a:lstStyle/>
          <a:p>
            <a:r>
              <a:rPr lang="en-US"/>
              <a:t>			</a:t>
            </a:r>
            <a:r>
              <a:rPr lang="en-US" sz="4900" b="1"/>
              <a:t>Database Design</a:t>
            </a:r>
            <a:br>
              <a:rPr lang="en-US" b="1"/>
            </a:br>
            <a:br>
              <a:rPr lang="en-US" b="1"/>
            </a:br>
            <a:br>
              <a:rPr lang="en-US" b="1"/>
            </a:br>
            <a:endParaRPr lang="en-IN" b="1"/>
          </a:p>
        </p:txBody>
      </p:sp>
      <p:pic>
        <p:nvPicPr>
          <p:cNvPr id="5" name="Content Placeholder 4">
            <a:extLst>
              <a:ext uri="{FF2B5EF4-FFF2-40B4-BE49-F238E27FC236}">
                <a16:creationId xmlns:a16="http://schemas.microsoft.com/office/drawing/2014/main" id="{48A51080-E757-4BCB-B19E-2B683C0995A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280160" y="1727136"/>
            <a:ext cx="9326880" cy="4765739"/>
          </a:xfrm>
          <a:prstGeom prst="rect">
            <a:avLst/>
          </a:prstGeom>
          <a:noFill/>
          <a:ln>
            <a:noFill/>
          </a:ln>
        </p:spPr>
      </p:pic>
      <p:sp>
        <p:nvSpPr>
          <p:cNvPr id="8" name="TextBox 7">
            <a:extLst>
              <a:ext uri="{FF2B5EF4-FFF2-40B4-BE49-F238E27FC236}">
                <a16:creationId xmlns:a16="http://schemas.microsoft.com/office/drawing/2014/main" id="{0BB85F3D-8A9E-D1EF-0EBF-9ED4D0C23691}"/>
              </a:ext>
            </a:extLst>
          </p:cNvPr>
          <p:cNvSpPr txBox="1"/>
          <p:nvPr/>
        </p:nvSpPr>
        <p:spPr>
          <a:xfrm>
            <a:off x="693420" y="822960"/>
            <a:ext cx="10805160" cy="646331"/>
          </a:xfrm>
          <a:prstGeom prst="rect">
            <a:avLst/>
          </a:prstGeom>
          <a:noFill/>
        </p:spPr>
        <p:txBody>
          <a:bodyPr wrap="square" rtlCol="0">
            <a:spAutoFit/>
          </a:bodyPr>
          <a:lstStyle/>
          <a:p>
            <a:r>
              <a:rPr lang="en-US"/>
              <a:t>This schema outlines the structure of the four tables in your database: </a:t>
            </a:r>
            <a:r>
              <a:rPr lang="en-US" b="1"/>
              <a:t>Book, Student, User, </a:t>
            </a:r>
            <a:r>
              <a:rPr lang="en-US"/>
              <a:t>and</a:t>
            </a:r>
            <a:r>
              <a:rPr lang="en-US" b="1"/>
              <a:t> Borrower</a:t>
            </a:r>
            <a:r>
              <a:rPr lang="en-US"/>
              <a:t>. Each table's columns, data types, and brief descriptions are provided to give an overview of the schema design.</a:t>
            </a:r>
            <a:endParaRPr lang="en-IN"/>
          </a:p>
        </p:txBody>
      </p:sp>
    </p:spTree>
    <p:extLst>
      <p:ext uri="{BB962C8B-B14F-4D97-AF65-F5344CB8AC3E}">
        <p14:creationId xmlns:p14="http://schemas.microsoft.com/office/powerpoint/2010/main" val="5363098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B33C9B-0976-2705-0655-DDB13F449455}"/>
              </a:ext>
            </a:extLst>
          </p:cNvPr>
          <p:cNvSpPr>
            <a:spLocks noGrp="1"/>
          </p:cNvSpPr>
          <p:nvPr>
            <p:ph idx="1"/>
          </p:nvPr>
        </p:nvSpPr>
        <p:spPr>
          <a:xfrm>
            <a:off x="838200" y="448152"/>
            <a:ext cx="10515600" cy="371792"/>
          </a:xfrm>
        </p:spPr>
        <p:txBody>
          <a:bodyPr>
            <a:normAutofit fontScale="92500" lnSpcReduction="20000"/>
          </a:bodyPr>
          <a:lstStyle/>
          <a:p>
            <a:pPr marL="0" indent="0">
              <a:buNone/>
            </a:pPr>
            <a:r>
              <a:rPr lang="en-US"/>
              <a:t>Table Book :</a:t>
            </a:r>
          </a:p>
          <a:p>
            <a:pPr marL="0" indent="0">
              <a:buNone/>
            </a:pPr>
            <a:endParaRPr lang="en-IN"/>
          </a:p>
        </p:txBody>
      </p:sp>
      <p:graphicFrame>
        <p:nvGraphicFramePr>
          <p:cNvPr id="4" name="Table 4">
            <a:extLst>
              <a:ext uri="{FF2B5EF4-FFF2-40B4-BE49-F238E27FC236}">
                <a16:creationId xmlns:a16="http://schemas.microsoft.com/office/drawing/2014/main" id="{EE4421E8-3003-24C5-7587-3584E5327B3A}"/>
              </a:ext>
            </a:extLst>
          </p:cNvPr>
          <p:cNvGraphicFramePr>
            <a:graphicFrameLocks noGrp="1"/>
          </p:cNvGraphicFramePr>
          <p:nvPr>
            <p:extLst>
              <p:ext uri="{D42A27DB-BD31-4B8C-83A1-F6EECF244321}">
                <p14:modId xmlns:p14="http://schemas.microsoft.com/office/powerpoint/2010/main" val="2899944579"/>
              </p:ext>
            </p:extLst>
          </p:nvPr>
        </p:nvGraphicFramePr>
        <p:xfrm>
          <a:off x="838200" y="1105320"/>
          <a:ext cx="10086474" cy="1828800"/>
        </p:xfrm>
        <a:graphic>
          <a:graphicData uri="http://schemas.openxmlformats.org/drawingml/2006/table">
            <a:tbl>
              <a:tblPr firstRow="1" bandRow="1">
                <a:tableStyleId>{5C22544A-7EE6-4342-B048-85BDC9FD1C3A}</a:tableStyleId>
              </a:tblPr>
              <a:tblGrid>
                <a:gridCol w="3362158">
                  <a:extLst>
                    <a:ext uri="{9D8B030D-6E8A-4147-A177-3AD203B41FA5}">
                      <a16:colId xmlns:a16="http://schemas.microsoft.com/office/drawing/2014/main" val="2201964284"/>
                    </a:ext>
                  </a:extLst>
                </a:gridCol>
                <a:gridCol w="3362158">
                  <a:extLst>
                    <a:ext uri="{9D8B030D-6E8A-4147-A177-3AD203B41FA5}">
                      <a16:colId xmlns:a16="http://schemas.microsoft.com/office/drawing/2014/main" val="2797643015"/>
                    </a:ext>
                  </a:extLst>
                </a:gridCol>
                <a:gridCol w="3362158">
                  <a:extLst>
                    <a:ext uri="{9D8B030D-6E8A-4147-A177-3AD203B41FA5}">
                      <a16:colId xmlns:a16="http://schemas.microsoft.com/office/drawing/2014/main" val="2869124491"/>
                    </a:ext>
                  </a:extLst>
                </a:gridCol>
              </a:tblGrid>
              <a:tr h="323659">
                <a:tc>
                  <a:txBody>
                    <a:bodyPr/>
                    <a:lstStyle/>
                    <a:p>
                      <a:r>
                        <a:rPr lang="en-IN" sz="1800" b="1" i="0" kern="1200">
                          <a:solidFill>
                            <a:schemeClr val="lt1"/>
                          </a:solidFill>
                          <a:effectLst/>
                          <a:latin typeface="+mn-lt"/>
                          <a:ea typeface="+mn-ea"/>
                          <a:cs typeface="+mn-cs"/>
                        </a:rPr>
                        <a:t>Column</a:t>
                      </a:r>
                      <a:endParaRPr lang="en-IN"/>
                    </a:p>
                  </a:txBody>
                  <a:tcPr/>
                </a:tc>
                <a:tc>
                  <a:txBody>
                    <a:bodyPr/>
                    <a:lstStyle/>
                    <a:p>
                      <a:r>
                        <a:rPr lang="en-IN" sz="1800" b="1" i="0" kern="1200">
                          <a:solidFill>
                            <a:schemeClr val="lt1"/>
                          </a:solidFill>
                          <a:effectLst/>
                          <a:latin typeface="+mn-lt"/>
                          <a:ea typeface="+mn-ea"/>
                          <a:cs typeface="+mn-cs"/>
                        </a:rPr>
                        <a:t>Data Type</a:t>
                      </a:r>
                      <a:endParaRPr lang="en-IN"/>
                    </a:p>
                  </a:txBody>
                  <a:tcPr/>
                </a:tc>
                <a:tc>
                  <a:txBody>
                    <a:bodyPr/>
                    <a:lstStyle/>
                    <a:p>
                      <a:r>
                        <a:rPr lang="en-IN" sz="1800" b="1" i="0" kern="1200">
                          <a:solidFill>
                            <a:schemeClr val="lt1"/>
                          </a:solidFill>
                          <a:effectLst/>
                          <a:latin typeface="+mn-lt"/>
                          <a:ea typeface="+mn-ea"/>
                          <a:cs typeface="+mn-cs"/>
                        </a:rPr>
                        <a:t>Description</a:t>
                      </a:r>
                      <a:endParaRPr lang="en-IN"/>
                    </a:p>
                  </a:txBody>
                  <a:tcPr/>
                </a:tc>
                <a:extLst>
                  <a:ext uri="{0D108BD9-81ED-4DB2-BD59-A6C34878D82A}">
                    <a16:rowId xmlns:a16="http://schemas.microsoft.com/office/drawing/2014/main" val="4209834823"/>
                  </a:ext>
                </a:extLst>
              </a:tr>
              <a:tr h="323659">
                <a:tc>
                  <a:txBody>
                    <a:bodyPr/>
                    <a:lstStyle/>
                    <a:p>
                      <a:r>
                        <a:rPr lang="en-IN" sz="1800" b="0" i="0" kern="1200">
                          <a:solidFill>
                            <a:schemeClr val="dk1"/>
                          </a:solidFill>
                          <a:effectLst/>
                          <a:latin typeface="+mn-lt"/>
                          <a:ea typeface="+mn-ea"/>
                          <a:cs typeface="+mn-cs"/>
                        </a:rPr>
                        <a:t>b_id (PK)</a:t>
                      </a:r>
                      <a:endParaRPr lang="en-IN"/>
                    </a:p>
                  </a:txBody>
                  <a:tcPr/>
                </a:tc>
                <a:tc>
                  <a:txBody>
                    <a:bodyPr/>
                    <a:lstStyle/>
                    <a:p>
                      <a:r>
                        <a:rPr lang="en-IN" sz="1800" b="0" i="0" kern="1200">
                          <a:solidFill>
                            <a:schemeClr val="dk1"/>
                          </a:solidFill>
                          <a:effectLst/>
                          <a:latin typeface="+mn-lt"/>
                          <a:ea typeface="+mn-ea"/>
                          <a:cs typeface="+mn-cs"/>
                        </a:rPr>
                        <a:t>SERIAL</a:t>
                      </a:r>
                      <a:endParaRPr lang="en-IN"/>
                    </a:p>
                  </a:txBody>
                  <a:tcPr/>
                </a:tc>
                <a:tc>
                  <a:txBody>
                    <a:bodyPr/>
                    <a:lstStyle/>
                    <a:p>
                      <a:r>
                        <a:rPr lang="en-IN" sz="1800" b="0" i="0" kern="1200">
                          <a:solidFill>
                            <a:schemeClr val="dk1"/>
                          </a:solidFill>
                          <a:effectLst/>
                          <a:latin typeface="+mn-lt"/>
                          <a:ea typeface="+mn-ea"/>
                          <a:cs typeface="+mn-cs"/>
                        </a:rPr>
                        <a:t>Book ID (Primary Key)</a:t>
                      </a:r>
                    </a:p>
                  </a:txBody>
                  <a:tcPr/>
                </a:tc>
                <a:extLst>
                  <a:ext uri="{0D108BD9-81ED-4DB2-BD59-A6C34878D82A}">
                    <a16:rowId xmlns:a16="http://schemas.microsoft.com/office/drawing/2014/main" val="4249255348"/>
                  </a:ext>
                </a:extLst>
              </a:tr>
              <a:tr h="323659">
                <a:tc>
                  <a:txBody>
                    <a:bodyPr/>
                    <a:lstStyle/>
                    <a:p>
                      <a:r>
                        <a:rPr lang="en-IN" sz="1800" b="0" i="0" kern="1200">
                          <a:solidFill>
                            <a:schemeClr val="dk1"/>
                          </a:solidFill>
                          <a:effectLst/>
                          <a:latin typeface="+mn-lt"/>
                          <a:ea typeface="+mn-ea"/>
                          <a:cs typeface="+mn-cs"/>
                        </a:rPr>
                        <a:t>b_title</a:t>
                      </a:r>
                      <a:endParaRPr lang="en-IN"/>
                    </a:p>
                  </a:txBody>
                  <a:tcPr/>
                </a:tc>
                <a:tc>
                  <a:txBody>
                    <a:bodyPr/>
                    <a:lstStyle/>
                    <a:p>
                      <a:r>
                        <a:rPr lang="en-IN" sz="1800" b="0" i="0" kern="1200">
                          <a:solidFill>
                            <a:schemeClr val="dk1"/>
                          </a:solidFill>
                          <a:effectLst/>
                          <a:latin typeface="+mn-lt"/>
                          <a:ea typeface="+mn-ea"/>
                          <a:cs typeface="+mn-cs"/>
                        </a:rPr>
                        <a:t>VARCHAR(50)</a:t>
                      </a:r>
                      <a:endParaRPr lang="en-IN"/>
                    </a:p>
                  </a:txBody>
                  <a:tcPr/>
                </a:tc>
                <a:tc>
                  <a:txBody>
                    <a:bodyPr/>
                    <a:lstStyle/>
                    <a:p>
                      <a:r>
                        <a:rPr lang="en-IN" sz="1800" b="0" i="0" kern="1200">
                          <a:solidFill>
                            <a:schemeClr val="dk1"/>
                          </a:solidFill>
                          <a:effectLst/>
                          <a:latin typeface="+mn-lt"/>
                          <a:ea typeface="+mn-ea"/>
                          <a:cs typeface="+mn-cs"/>
                        </a:rPr>
                        <a:t>Book Title</a:t>
                      </a:r>
                      <a:endParaRPr lang="en-IN"/>
                    </a:p>
                  </a:txBody>
                  <a:tcPr/>
                </a:tc>
                <a:extLst>
                  <a:ext uri="{0D108BD9-81ED-4DB2-BD59-A6C34878D82A}">
                    <a16:rowId xmlns:a16="http://schemas.microsoft.com/office/drawing/2014/main" val="3313417461"/>
                  </a:ext>
                </a:extLst>
              </a:tr>
              <a:tr h="323659">
                <a:tc>
                  <a:txBody>
                    <a:bodyPr/>
                    <a:lstStyle/>
                    <a:p>
                      <a:r>
                        <a:rPr lang="en-IN" sz="1800" b="0" i="0" kern="1200">
                          <a:solidFill>
                            <a:schemeClr val="dk1"/>
                          </a:solidFill>
                          <a:effectLst/>
                          <a:latin typeface="+mn-lt"/>
                          <a:ea typeface="+mn-ea"/>
                          <a:cs typeface="+mn-cs"/>
                        </a:rPr>
                        <a:t>b_author</a:t>
                      </a:r>
                      <a:endParaRPr lang="en-IN"/>
                    </a:p>
                  </a:txBody>
                  <a:tcPr/>
                </a:tc>
                <a:tc>
                  <a:txBody>
                    <a:bodyPr/>
                    <a:lstStyle/>
                    <a:p>
                      <a:r>
                        <a:rPr lang="en-IN" sz="1800" b="0" i="0" kern="1200">
                          <a:solidFill>
                            <a:schemeClr val="dk1"/>
                          </a:solidFill>
                          <a:effectLst/>
                          <a:latin typeface="+mn-lt"/>
                          <a:ea typeface="+mn-ea"/>
                          <a:cs typeface="+mn-cs"/>
                        </a:rPr>
                        <a:t>VARCHAR(50)</a:t>
                      </a:r>
                      <a:endParaRPr lang="en-IN"/>
                    </a:p>
                  </a:txBody>
                  <a:tcPr/>
                </a:tc>
                <a:tc>
                  <a:txBody>
                    <a:bodyPr/>
                    <a:lstStyle/>
                    <a:p>
                      <a:r>
                        <a:rPr lang="en-IN" sz="1800" b="0" i="0" kern="1200">
                          <a:solidFill>
                            <a:schemeClr val="dk1"/>
                          </a:solidFill>
                          <a:effectLst/>
                          <a:latin typeface="+mn-lt"/>
                          <a:ea typeface="+mn-ea"/>
                          <a:cs typeface="+mn-cs"/>
                        </a:rPr>
                        <a:t>Author of the Book</a:t>
                      </a:r>
                      <a:endParaRPr lang="en-IN"/>
                    </a:p>
                  </a:txBody>
                  <a:tcPr/>
                </a:tc>
                <a:extLst>
                  <a:ext uri="{0D108BD9-81ED-4DB2-BD59-A6C34878D82A}">
                    <a16:rowId xmlns:a16="http://schemas.microsoft.com/office/drawing/2014/main" val="3480579328"/>
                  </a:ext>
                </a:extLst>
              </a:tr>
              <a:tr h="323659">
                <a:tc>
                  <a:txBody>
                    <a:bodyPr/>
                    <a:lstStyle/>
                    <a:p>
                      <a:r>
                        <a:rPr lang="en-IN" sz="1800" b="0" i="0" kern="1200">
                          <a:solidFill>
                            <a:schemeClr val="dk1"/>
                          </a:solidFill>
                          <a:effectLst/>
                          <a:latin typeface="+mn-lt"/>
                          <a:ea typeface="+mn-ea"/>
                          <a:cs typeface="+mn-cs"/>
                        </a:rPr>
                        <a:t>b_copies</a:t>
                      </a:r>
                      <a:endParaRPr lang="en-IN"/>
                    </a:p>
                  </a:txBody>
                  <a:tcPr/>
                </a:tc>
                <a:tc>
                  <a:txBody>
                    <a:bodyPr/>
                    <a:lstStyle/>
                    <a:p>
                      <a:r>
                        <a:rPr lang="en-US"/>
                        <a:t>INT</a:t>
                      </a:r>
                      <a:endParaRPr lang="en-IN"/>
                    </a:p>
                  </a:txBody>
                  <a:tcPr/>
                </a:tc>
                <a:tc>
                  <a:txBody>
                    <a:bodyPr/>
                    <a:lstStyle/>
                    <a:p>
                      <a:r>
                        <a:rPr lang="en-IN" sz="1800" b="0" i="0" kern="1200">
                          <a:solidFill>
                            <a:schemeClr val="dk1"/>
                          </a:solidFill>
                          <a:effectLst/>
                          <a:latin typeface="+mn-lt"/>
                          <a:ea typeface="+mn-ea"/>
                          <a:cs typeface="+mn-cs"/>
                        </a:rPr>
                        <a:t>Number of Copies Available</a:t>
                      </a:r>
                      <a:endParaRPr lang="en-IN"/>
                    </a:p>
                  </a:txBody>
                  <a:tcPr/>
                </a:tc>
                <a:extLst>
                  <a:ext uri="{0D108BD9-81ED-4DB2-BD59-A6C34878D82A}">
                    <a16:rowId xmlns:a16="http://schemas.microsoft.com/office/drawing/2014/main" val="1332799777"/>
                  </a:ext>
                </a:extLst>
              </a:tr>
            </a:tbl>
          </a:graphicData>
        </a:graphic>
      </p:graphicFrame>
      <p:graphicFrame>
        <p:nvGraphicFramePr>
          <p:cNvPr id="7" name="Table 4">
            <a:extLst>
              <a:ext uri="{FF2B5EF4-FFF2-40B4-BE49-F238E27FC236}">
                <a16:creationId xmlns:a16="http://schemas.microsoft.com/office/drawing/2014/main" id="{B4295D98-7535-F5C1-2D29-1C1DC8E2BC50}"/>
              </a:ext>
            </a:extLst>
          </p:cNvPr>
          <p:cNvGraphicFramePr>
            <a:graphicFrameLocks noGrp="1"/>
          </p:cNvGraphicFramePr>
          <p:nvPr>
            <p:extLst>
              <p:ext uri="{D42A27DB-BD31-4B8C-83A1-F6EECF244321}">
                <p14:modId xmlns:p14="http://schemas.microsoft.com/office/powerpoint/2010/main" val="2493350163"/>
              </p:ext>
            </p:extLst>
          </p:nvPr>
        </p:nvGraphicFramePr>
        <p:xfrm>
          <a:off x="838200" y="4154962"/>
          <a:ext cx="10086474" cy="2194560"/>
        </p:xfrm>
        <a:graphic>
          <a:graphicData uri="http://schemas.openxmlformats.org/drawingml/2006/table">
            <a:tbl>
              <a:tblPr firstRow="1" bandRow="1">
                <a:tableStyleId>{5C22544A-7EE6-4342-B048-85BDC9FD1C3A}</a:tableStyleId>
              </a:tblPr>
              <a:tblGrid>
                <a:gridCol w="3362158">
                  <a:extLst>
                    <a:ext uri="{9D8B030D-6E8A-4147-A177-3AD203B41FA5}">
                      <a16:colId xmlns:a16="http://schemas.microsoft.com/office/drawing/2014/main" val="2201964284"/>
                    </a:ext>
                  </a:extLst>
                </a:gridCol>
                <a:gridCol w="3362158">
                  <a:extLst>
                    <a:ext uri="{9D8B030D-6E8A-4147-A177-3AD203B41FA5}">
                      <a16:colId xmlns:a16="http://schemas.microsoft.com/office/drawing/2014/main" val="2797643015"/>
                    </a:ext>
                  </a:extLst>
                </a:gridCol>
                <a:gridCol w="3362158">
                  <a:extLst>
                    <a:ext uri="{9D8B030D-6E8A-4147-A177-3AD203B41FA5}">
                      <a16:colId xmlns:a16="http://schemas.microsoft.com/office/drawing/2014/main" val="2869124491"/>
                    </a:ext>
                  </a:extLst>
                </a:gridCol>
              </a:tblGrid>
              <a:tr h="323659">
                <a:tc>
                  <a:txBody>
                    <a:bodyPr/>
                    <a:lstStyle/>
                    <a:p>
                      <a:r>
                        <a:rPr lang="en-IN" sz="1800" b="1" i="0" kern="1200">
                          <a:solidFill>
                            <a:schemeClr val="lt1"/>
                          </a:solidFill>
                          <a:effectLst/>
                          <a:latin typeface="+mn-lt"/>
                          <a:ea typeface="+mn-ea"/>
                          <a:cs typeface="+mn-cs"/>
                        </a:rPr>
                        <a:t>Column</a:t>
                      </a:r>
                      <a:endParaRPr lang="en-IN"/>
                    </a:p>
                  </a:txBody>
                  <a:tcPr/>
                </a:tc>
                <a:tc>
                  <a:txBody>
                    <a:bodyPr/>
                    <a:lstStyle/>
                    <a:p>
                      <a:r>
                        <a:rPr lang="en-IN" sz="1800" b="1" i="0" kern="1200">
                          <a:solidFill>
                            <a:schemeClr val="lt1"/>
                          </a:solidFill>
                          <a:effectLst/>
                          <a:latin typeface="+mn-lt"/>
                          <a:ea typeface="+mn-ea"/>
                          <a:cs typeface="+mn-cs"/>
                        </a:rPr>
                        <a:t>Data Type</a:t>
                      </a:r>
                      <a:endParaRPr lang="en-IN"/>
                    </a:p>
                  </a:txBody>
                  <a:tcPr/>
                </a:tc>
                <a:tc>
                  <a:txBody>
                    <a:bodyPr/>
                    <a:lstStyle/>
                    <a:p>
                      <a:r>
                        <a:rPr lang="en-IN" sz="1800" b="1" i="0" kern="1200">
                          <a:solidFill>
                            <a:schemeClr val="lt1"/>
                          </a:solidFill>
                          <a:effectLst/>
                          <a:latin typeface="+mn-lt"/>
                          <a:ea typeface="+mn-ea"/>
                          <a:cs typeface="+mn-cs"/>
                        </a:rPr>
                        <a:t>Description</a:t>
                      </a:r>
                      <a:endParaRPr lang="en-IN"/>
                    </a:p>
                  </a:txBody>
                  <a:tcPr/>
                </a:tc>
                <a:extLst>
                  <a:ext uri="{0D108BD9-81ED-4DB2-BD59-A6C34878D82A}">
                    <a16:rowId xmlns:a16="http://schemas.microsoft.com/office/drawing/2014/main" val="4209834823"/>
                  </a:ext>
                </a:extLst>
              </a:tr>
              <a:tr h="323659">
                <a:tc>
                  <a:txBody>
                    <a:bodyPr/>
                    <a:lstStyle/>
                    <a:p>
                      <a:r>
                        <a:rPr lang="en-IN" sz="1800" b="0" i="0" kern="1200">
                          <a:solidFill>
                            <a:schemeClr val="dk1"/>
                          </a:solidFill>
                          <a:effectLst/>
                          <a:latin typeface="+mn-lt"/>
                          <a:ea typeface="+mn-ea"/>
                          <a:cs typeface="+mn-cs"/>
                        </a:rPr>
                        <a:t>id (PK)</a:t>
                      </a:r>
                      <a:endParaRPr lang="en-IN"/>
                    </a:p>
                  </a:txBody>
                  <a:tcPr/>
                </a:tc>
                <a:tc>
                  <a:txBody>
                    <a:bodyPr/>
                    <a:lstStyle/>
                    <a:p>
                      <a:r>
                        <a:rPr lang="en-IN" sz="1800" b="0" i="0" kern="1200">
                          <a:solidFill>
                            <a:schemeClr val="dk1"/>
                          </a:solidFill>
                          <a:effectLst/>
                          <a:latin typeface="+mn-lt"/>
                          <a:ea typeface="+mn-ea"/>
                          <a:cs typeface="+mn-cs"/>
                        </a:rPr>
                        <a:t>SERIAL</a:t>
                      </a:r>
                      <a:endParaRPr lang="en-IN"/>
                    </a:p>
                  </a:txBody>
                  <a:tcPr/>
                </a:tc>
                <a:tc>
                  <a:txBody>
                    <a:bodyPr/>
                    <a:lstStyle/>
                    <a:p>
                      <a:r>
                        <a:rPr lang="en-IN" sz="1800" b="0" i="0" kern="1200">
                          <a:solidFill>
                            <a:schemeClr val="dk1"/>
                          </a:solidFill>
                          <a:effectLst/>
                          <a:latin typeface="+mn-lt"/>
                          <a:ea typeface="+mn-ea"/>
                          <a:cs typeface="+mn-cs"/>
                        </a:rPr>
                        <a:t>User ID (Primary Key)</a:t>
                      </a:r>
                    </a:p>
                  </a:txBody>
                  <a:tcPr/>
                </a:tc>
                <a:extLst>
                  <a:ext uri="{0D108BD9-81ED-4DB2-BD59-A6C34878D82A}">
                    <a16:rowId xmlns:a16="http://schemas.microsoft.com/office/drawing/2014/main" val="4249255348"/>
                  </a:ext>
                </a:extLst>
              </a:tr>
              <a:tr h="323659">
                <a:tc>
                  <a:txBody>
                    <a:bodyPr/>
                    <a:lstStyle/>
                    <a:p>
                      <a:r>
                        <a:rPr lang="en-IN" sz="1800" b="0" i="0" kern="1200">
                          <a:solidFill>
                            <a:schemeClr val="dk1"/>
                          </a:solidFill>
                          <a:effectLst/>
                          <a:latin typeface="+mn-lt"/>
                          <a:ea typeface="+mn-ea"/>
                          <a:cs typeface="+mn-cs"/>
                        </a:rPr>
                        <a:t>Full name</a:t>
                      </a:r>
                      <a:endParaRPr lang="en-IN"/>
                    </a:p>
                  </a:txBody>
                  <a:tcPr/>
                </a:tc>
                <a:tc>
                  <a:txBody>
                    <a:bodyPr/>
                    <a:lstStyle/>
                    <a:p>
                      <a:r>
                        <a:rPr lang="en-IN" sz="1800" b="0" i="0" kern="1200">
                          <a:solidFill>
                            <a:schemeClr val="dk1"/>
                          </a:solidFill>
                          <a:effectLst/>
                          <a:latin typeface="+mn-lt"/>
                          <a:ea typeface="+mn-ea"/>
                          <a:cs typeface="+mn-cs"/>
                        </a:rPr>
                        <a:t>VARCHAR(50)</a:t>
                      </a:r>
                      <a:endParaRPr lang="en-IN"/>
                    </a:p>
                  </a:txBody>
                  <a:tcPr/>
                </a:tc>
                <a:tc>
                  <a:txBody>
                    <a:bodyPr/>
                    <a:lstStyle/>
                    <a:p>
                      <a:r>
                        <a:rPr lang="en-IN" sz="1800" b="0" i="0" kern="1200">
                          <a:solidFill>
                            <a:schemeClr val="dk1"/>
                          </a:solidFill>
                          <a:effectLst/>
                          <a:latin typeface="+mn-lt"/>
                          <a:ea typeface="+mn-ea"/>
                          <a:cs typeface="+mn-cs"/>
                        </a:rPr>
                        <a:t>User’s  Full Name</a:t>
                      </a:r>
                      <a:endParaRPr lang="en-IN"/>
                    </a:p>
                  </a:txBody>
                  <a:tcPr/>
                </a:tc>
                <a:extLst>
                  <a:ext uri="{0D108BD9-81ED-4DB2-BD59-A6C34878D82A}">
                    <a16:rowId xmlns:a16="http://schemas.microsoft.com/office/drawing/2014/main" val="3313417461"/>
                  </a:ext>
                </a:extLst>
              </a:tr>
              <a:tr h="323659">
                <a:tc>
                  <a:txBody>
                    <a:bodyPr/>
                    <a:lstStyle/>
                    <a:p>
                      <a:r>
                        <a:rPr lang="en-US" sz="1800" b="0" i="0" kern="1200" err="1">
                          <a:solidFill>
                            <a:schemeClr val="dk1"/>
                          </a:solidFill>
                          <a:effectLst/>
                          <a:latin typeface="+mn-lt"/>
                          <a:ea typeface="+mn-ea"/>
                          <a:cs typeface="+mn-cs"/>
                        </a:rPr>
                        <a:t>i</a:t>
                      </a:r>
                      <a:r>
                        <a:rPr lang="en-IN" sz="1800" b="0" i="0" kern="1200">
                          <a:solidFill>
                            <a:schemeClr val="dk1"/>
                          </a:solidFill>
                          <a:effectLst/>
                          <a:latin typeface="+mn-lt"/>
                          <a:ea typeface="+mn-ea"/>
                          <a:cs typeface="+mn-cs"/>
                        </a:rPr>
                        <a:t>sAdmin</a:t>
                      </a:r>
                      <a:endParaRPr lang="en-IN"/>
                    </a:p>
                  </a:txBody>
                  <a:tcPr/>
                </a:tc>
                <a:tc>
                  <a:txBody>
                    <a:bodyPr/>
                    <a:lstStyle/>
                    <a:p>
                      <a:r>
                        <a:rPr lang="en-IN" sz="1800" b="0" i="0" kern="1200">
                          <a:solidFill>
                            <a:schemeClr val="dk1"/>
                          </a:solidFill>
                          <a:effectLst/>
                          <a:latin typeface="+mn-lt"/>
                          <a:ea typeface="+mn-ea"/>
                          <a:cs typeface="+mn-cs"/>
                        </a:rPr>
                        <a:t>Boolean</a:t>
                      </a:r>
                      <a:endParaRPr lang="en-IN"/>
                    </a:p>
                  </a:txBody>
                  <a:tcPr/>
                </a:tc>
                <a:tc>
                  <a:txBody>
                    <a:bodyPr/>
                    <a:lstStyle/>
                    <a:p>
                      <a:r>
                        <a:rPr lang="en-IN" sz="1800" b="0" i="0" kern="1200">
                          <a:solidFill>
                            <a:schemeClr val="dk1"/>
                          </a:solidFill>
                          <a:effectLst/>
                          <a:latin typeface="+mn-lt"/>
                          <a:ea typeface="+mn-ea"/>
                          <a:cs typeface="+mn-cs"/>
                        </a:rPr>
                        <a:t>Admin Status</a:t>
                      </a:r>
                      <a:endParaRPr lang="en-IN"/>
                    </a:p>
                  </a:txBody>
                  <a:tcPr/>
                </a:tc>
                <a:extLst>
                  <a:ext uri="{0D108BD9-81ED-4DB2-BD59-A6C34878D82A}">
                    <a16:rowId xmlns:a16="http://schemas.microsoft.com/office/drawing/2014/main" val="3480579328"/>
                  </a:ext>
                </a:extLst>
              </a:tr>
              <a:tr h="323659">
                <a:tc>
                  <a:txBody>
                    <a:bodyPr/>
                    <a:lstStyle/>
                    <a:p>
                      <a:r>
                        <a:rPr lang="en-US"/>
                        <a:t>Password</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a:solidFill>
                            <a:schemeClr val="dk1"/>
                          </a:solidFill>
                          <a:effectLst/>
                          <a:latin typeface="+mn-lt"/>
                          <a:ea typeface="+mn-ea"/>
                          <a:cs typeface="+mn-cs"/>
                        </a:rPr>
                        <a:t>VARCHAR(50)</a:t>
                      </a:r>
                      <a:endParaRPr lang="en-IN"/>
                    </a:p>
                  </a:txBody>
                  <a:tcPr/>
                </a:tc>
                <a:tc>
                  <a:txBody>
                    <a:bodyPr/>
                    <a:lstStyle/>
                    <a:p>
                      <a:r>
                        <a:rPr lang="en-US"/>
                        <a:t>User’s Password</a:t>
                      </a:r>
                      <a:endParaRPr lang="en-IN"/>
                    </a:p>
                  </a:txBody>
                  <a:tcPr/>
                </a:tc>
                <a:extLst>
                  <a:ext uri="{0D108BD9-81ED-4DB2-BD59-A6C34878D82A}">
                    <a16:rowId xmlns:a16="http://schemas.microsoft.com/office/drawing/2014/main" val="772019600"/>
                  </a:ext>
                </a:extLst>
              </a:tr>
              <a:tr h="323659">
                <a:tc>
                  <a:txBody>
                    <a:bodyPr/>
                    <a:lstStyle/>
                    <a:p>
                      <a:r>
                        <a:rPr lang="en-IN" sz="1800" b="0" i="0" kern="1200">
                          <a:solidFill>
                            <a:schemeClr val="dk1"/>
                          </a:solidFill>
                          <a:effectLst/>
                          <a:latin typeface="+mn-lt"/>
                          <a:ea typeface="+mn-ea"/>
                          <a:cs typeface="+mn-cs"/>
                        </a:rPr>
                        <a:t>username</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a:solidFill>
                            <a:schemeClr val="dk1"/>
                          </a:solidFill>
                          <a:effectLst/>
                          <a:latin typeface="+mn-lt"/>
                          <a:ea typeface="+mn-ea"/>
                          <a:cs typeface="+mn-cs"/>
                        </a:rPr>
                        <a:t>VARCHAR(50)</a:t>
                      </a:r>
                      <a:endParaRPr lang="en-IN"/>
                    </a:p>
                  </a:txBody>
                  <a:tcPr/>
                </a:tc>
                <a:tc>
                  <a:txBody>
                    <a:bodyPr/>
                    <a:lstStyle/>
                    <a:p>
                      <a:r>
                        <a:rPr lang="en-US" sz="1800" b="0" i="0" kern="1200">
                          <a:solidFill>
                            <a:schemeClr val="dk1"/>
                          </a:solidFill>
                          <a:effectLst/>
                          <a:latin typeface="+mn-lt"/>
                          <a:ea typeface="+mn-ea"/>
                          <a:cs typeface="+mn-cs"/>
                        </a:rPr>
                        <a:t>U</a:t>
                      </a:r>
                      <a:r>
                        <a:rPr lang="en-IN" sz="1800" b="0" i="0" kern="1200">
                          <a:solidFill>
                            <a:schemeClr val="dk1"/>
                          </a:solidFill>
                          <a:effectLst/>
                          <a:latin typeface="+mn-lt"/>
                          <a:ea typeface="+mn-ea"/>
                          <a:cs typeface="+mn-cs"/>
                        </a:rPr>
                        <a:t>ser’s Email</a:t>
                      </a:r>
                      <a:endParaRPr lang="en-IN"/>
                    </a:p>
                  </a:txBody>
                  <a:tcPr/>
                </a:tc>
                <a:extLst>
                  <a:ext uri="{0D108BD9-81ED-4DB2-BD59-A6C34878D82A}">
                    <a16:rowId xmlns:a16="http://schemas.microsoft.com/office/drawing/2014/main" val="1332799777"/>
                  </a:ext>
                </a:extLst>
              </a:tr>
            </a:tbl>
          </a:graphicData>
        </a:graphic>
      </p:graphicFrame>
      <p:sp>
        <p:nvSpPr>
          <p:cNvPr id="8" name="Content Placeholder 2">
            <a:extLst>
              <a:ext uri="{FF2B5EF4-FFF2-40B4-BE49-F238E27FC236}">
                <a16:creationId xmlns:a16="http://schemas.microsoft.com/office/drawing/2014/main" id="{29527FC8-5994-71D6-EAD4-523AE6220438}"/>
              </a:ext>
            </a:extLst>
          </p:cNvPr>
          <p:cNvSpPr txBox="1">
            <a:spLocks/>
          </p:cNvSpPr>
          <p:nvPr/>
        </p:nvSpPr>
        <p:spPr>
          <a:xfrm>
            <a:off x="838200" y="3455721"/>
            <a:ext cx="10834489" cy="371792"/>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t>User Table:</a:t>
            </a:r>
          </a:p>
          <a:p>
            <a:pPr marL="0" indent="0">
              <a:buFont typeface="Arial" panose="020B0604020202020204" pitchFamily="34" charset="0"/>
              <a:buNone/>
            </a:pPr>
            <a:endParaRPr lang="en-IN"/>
          </a:p>
        </p:txBody>
      </p:sp>
    </p:spTree>
    <p:extLst>
      <p:ext uri="{BB962C8B-B14F-4D97-AF65-F5344CB8AC3E}">
        <p14:creationId xmlns:p14="http://schemas.microsoft.com/office/powerpoint/2010/main" val="24609133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1AA36-D073-290E-7E47-D9CC184D7F52}"/>
              </a:ext>
            </a:extLst>
          </p:cNvPr>
          <p:cNvSpPr>
            <a:spLocks noGrp="1"/>
          </p:cNvSpPr>
          <p:nvPr>
            <p:ph type="title"/>
          </p:nvPr>
        </p:nvSpPr>
        <p:spPr>
          <a:xfrm>
            <a:off x="838200" y="314325"/>
            <a:ext cx="10515600" cy="1325563"/>
          </a:xfrm>
        </p:spPr>
        <p:txBody>
          <a:bodyPr/>
          <a:lstStyle/>
          <a:p>
            <a:r>
              <a:rPr lang="en-US"/>
              <a:t>			</a:t>
            </a:r>
            <a:r>
              <a:rPr lang="en-US" b="1"/>
              <a:t>Database Schema</a:t>
            </a:r>
            <a:endParaRPr lang="en-IN" b="1"/>
          </a:p>
        </p:txBody>
      </p:sp>
      <p:sp>
        <p:nvSpPr>
          <p:cNvPr id="3" name="Content Placeholder 2">
            <a:extLst>
              <a:ext uri="{FF2B5EF4-FFF2-40B4-BE49-F238E27FC236}">
                <a16:creationId xmlns:a16="http://schemas.microsoft.com/office/drawing/2014/main" id="{10B33C9B-0976-2705-0655-DDB13F449455}"/>
              </a:ext>
            </a:extLst>
          </p:cNvPr>
          <p:cNvSpPr>
            <a:spLocks noGrp="1"/>
          </p:cNvSpPr>
          <p:nvPr>
            <p:ph idx="1"/>
          </p:nvPr>
        </p:nvSpPr>
        <p:spPr>
          <a:xfrm>
            <a:off x="838200" y="1166561"/>
            <a:ext cx="10515600" cy="473327"/>
          </a:xfrm>
        </p:spPr>
        <p:txBody>
          <a:bodyPr>
            <a:normAutofit lnSpcReduction="10000"/>
          </a:bodyPr>
          <a:lstStyle/>
          <a:p>
            <a:pPr marL="0" indent="0">
              <a:buNone/>
            </a:pPr>
            <a:r>
              <a:rPr lang="en-US"/>
              <a:t>Student Table :</a:t>
            </a:r>
          </a:p>
          <a:p>
            <a:pPr marL="0" indent="0">
              <a:buNone/>
            </a:pPr>
            <a:endParaRPr lang="en-IN"/>
          </a:p>
        </p:txBody>
      </p:sp>
      <p:graphicFrame>
        <p:nvGraphicFramePr>
          <p:cNvPr id="4" name="Table 4">
            <a:extLst>
              <a:ext uri="{FF2B5EF4-FFF2-40B4-BE49-F238E27FC236}">
                <a16:creationId xmlns:a16="http://schemas.microsoft.com/office/drawing/2014/main" id="{EE4421E8-3003-24C5-7587-3584E5327B3A}"/>
              </a:ext>
            </a:extLst>
          </p:cNvPr>
          <p:cNvGraphicFramePr>
            <a:graphicFrameLocks noGrp="1"/>
          </p:cNvGraphicFramePr>
          <p:nvPr>
            <p:extLst>
              <p:ext uri="{D42A27DB-BD31-4B8C-83A1-F6EECF244321}">
                <p14:modId xmlns:p14="http://schemas.microsoft.com/office/powerpoint/2010/main" val="1554986794"/>
              </p:ext>
            </p:extLst>
          </p:nvPr>
        </p:nvGraphicFramePr>
        <p:xfrm>
          <a:off x="854242" y="1759268"/>
          <a:ext cx="10086474" cy="1828800"/>
        </p:xfrm>
        <a:graphic>
          <a:graphicData uri="http://schemas.openxmlformats.org/drawingml/2006/table">
            <a:tbl>
              <a:tblPr firstRow="1" bandRow="1">
                <a:tableStyleId>{5C22544A-7EE6-4342-B048-85BDC9FD1C3A}</a:tableStyleId>
              </a:tblPr>
              <a:tblGrid>
                <a:gridCol w="3362158">
                  <a:extLst>
                    <a:ext uri="{9D8B030D-6E8A-4147-A177-3AD203B41FA5}">
                      <a16:colId xmlns:a16="http://schemas.microsoft.com/office/drawing/2014/main" val="2201964284"/>
                    </a:ext>
                  </a:extLst>
                </a:gridCol>
                <a:gridCol w="3362158">
                  <a:extLst>
                    <a:ext uri="{9D8B030D-6E8A-4147-A177-3AD203B41FA5}">
                      <a16:colId xmlns:a16="http://schemas.microsoft.com/office/drawing/2014/main" val="2797643015"/>
                    </a:ext>
                  </a:extLst>
                </a:gridCol>
                <a:gridCol w="3362158">
                  <a:extLst>
                    <a:ext uri="{9D8B030D-6E8A-4147-A177-3AD203B41FA5}">
                      <a16:colId xmlns:a16="http://schemas.microsoft.com/office/drawing/2014/main" val="2869124491"/>
                    </a:ext>
                  </a:extLst>
                </a:gridCol>
              </a:tblGrid>
              <a:tr h="323659">
                <a:tc>
                  <a:txBody>
                    <a:bodyPr/>
                    <a:lstStyle/>
                    <a:p>
                      <a:r>
                        <a:rPr lang="en-IN" sz="1800" b="1" i="0" kern="1200">
                          <a:solidFill>
                            <a:schemeClr val="lt1"/>
                          </a:solidFill>
                          <a:effectLst/>
                          <a:latin typeface="+mn-lt"/>
                          <a:ea typeface="+mn-ea"/>
                          <a:cs typeface="+mn-cs"/>
                        </a:rPr>
                        <a:t>Column</a:t>
                      </a:r>
                      <a:endParaRPr lang="en-IN"/>
                    </a:p>
                  </a:txBody>
                  <a:tcPr/>
                </a:tc>
                <a:tc>
                  <a:txBody>
                    <a:bodyPr/>
                    <a:lstStyle/>
                    <a:p>
                      <a:r>
                        <a:rPr lang="en-IN" sz="1800" b="1" i="0" kern="1200">
                          <a:solidFill>
                            <a:schemeClr val="lt1"/>
                          </a:solidFill>
                          <a:effectLst/>
                          <a:latin typeface="+mn-lt"/>
                          <a:ea typeface="+mn-ea"/>
                          <a:cs typeface="+mn-cs"/>
                        </a:rPr>
                        <a:t>Data Type</a:t>
                      </a:r>
                      <a:endParaRPr lang="en-IN"/>
                    </a:p>
                  </a:txBody>
                  <a:tcPr/>
                </a:tc>
                <a:tc>
                  <a:txBody>
                    <a:bodyPr/>
                    <a:lstStyle/>
                    <a:p>
                      <a:r>
                        <a:rPr lang="en-IN" sz="1800" b="1" i="0" kern="1200">
                          <a:solidFill>
                            <a:schemeClr val="lt1"/>
                          </a:solidFill>
                          <a:effectLst/>
                          <a:latin typeface="+mn-lt"/>
                          <a:ea typeface="+mn-ea"/>
                          <a:cs typeface="+mn-cs"/>
                        </a:rPr>
                        <a:t>Description</a:t>
                      </a:r>
                      <a:endParaRPr lang="en-IN"/>
                    </a:p>
                  </a:txBody>
                  <a:tcPr/>
                </a:tc>
                <a:extLst>
                  <a:ext uri="{0D108BD9-81ED-4DB2-BD59-A6C34878D82A}">
                    <a16:rowId xmlns:a16="http://schemas.microsoft.com/office/drawing/2014/main" val="4209834823"/>
                  </a:ext>
                </a:extLst>
              </a:tr>
              <a:tr h="323659">
                <a:tc>
                  <a:txBody>
                    <a:bodyPr/>
                    <a:lstStyle/>
                    <a:p>
                      <a:r>
                        <a:rPr lang="en-IN" sz="1800" b="0" i="0" kern="1200" err="1">
                          <a:solidFill>
                            <a:schemeClr val="dk1"/>
                          </a:solidFill>
                          <a:effectLst/>
                          <a:latin typeface="+mn-lt"/>
                          <a:ea typeface="+mn-ea"/>
                          <a:cs typeface="+mn-cs"/>
                        </a:rPr>
                        <a:t>s_id</a:t>
                      </a:r>
                      <a:r>
                        <a:rPr lang="en-IN" sz="1800" b="0" i="0" kern="1200">
                          <a:solidFill>
                            <a:schemeClr val="dk1"/>
                          </a:solidFill>
                          <a:effectLst/>
                          <a:latin typeface="+mn-lt"/>
                          <a:ea typeface="+mn-ea"/>
                          <a:cs typeface="+mn-cs"/>
                        </a:rPr>
                        <a:t> (PK) </a:t>
                      </a:r>
                      <a:endParaRPr lang="en-IN"/>
                    </a:p>
                  </a:txBody>
                  <a:tcPr/>
                </a:tc>
                <a:tc>
                  <a:txBody>
                    <a:bodyPr/>
                    <a:lstStyle/>
                    <a:p>
                      <a:r>
                        <a:rPr lang="en-IN" sz="1800" b="0" i="0" kern="1200">
                          <a:solidFill>
                            <a:schemeClr val="dk1"/>
                          </a:solidFill>
                          <a:effectLst/>
                          <a:latin typeface="+mn-lt"/>
                          <a:ea typeface="+mn-ea"/>
                          <a:cs typeface="+mn-cs"/>
                        </a:rPr>
                        <a:t>SERIAL</a:t>
                      </a:r>
                      <a:endParaRPr lang="en-IN"/>
                    </a:p>
                  </a:txBody>
                  <a:tcPr/>
                </a:tc>
                <a:tc>
                  <a:txBody>
                    <a:bodyPr/>
                    <a:lstStyle/>
                    <a:p>
                      <a:r>
                        <a:rPr lang="en-IN" sz="1800" b="0" i="0" kern="1200">
                          <a:solidFill>
                            <a:schemeClr val="dk1"/>
                          </a:solidFill>
                          <a:effectLst/>
                          <a:latin typeface="+mn-lt"/>
                          <a:ea typeface="+mn-ea"/>
                          <a:cs typeface="+mn-cs"/>
                        </a:rPr>
                        <a:t>Student ID (Primary Key)</a:t>
                      </a:r>
                    </a:p>
                  </a:txBody>
                  <a:tcPr/>
                </a:tc>
                <a:extLst>
                  <a:ext uri="{0D108BD9-81ED-4DB2-BD59-A6C34878D82A}">
                    <a16:rowId xmlns:a16="http://schemas.microsoft.com/office/drawing/2014/main" val="4249255348"/>
                  </a:ext>
                </a:extLst>
              </a:tr>
              <a:tr h="323659">
                <a:tc>
                  <a:txBody>
                    <a:bodyPr/>
                    <a:lstStyle/>
                    <a:p>
                      <a:r>
                        <a:rPr lang="en-US" sz="1800" b="0" i="0" kern="1200">
                          <a:solidFill>
                            <a:schemeClr val="dk1"/>
                          </a:solidFill>
                          <a:effectLst/>
                          <a:latin typeface="+mn-lt"/>
                          <a:ea typeface="+mn-ea"/>
                          <a:cs typeface="+mn-cs"/>
                        </a:rPr>
                        <a:t>S</a:t>
                      </a:r>
                      <a:r>
                        <a:rPr lang="en-IN" sz="1800" b="0" i="0" kern="1200">
                          <a:solidFill>
                            <a:schemeClr val="dk1"/>
                          </a:solidFill>
                          <a:effectLst/>
                          <a:latin typeface="+mn-lt"/>
                          <a:ea typeface="+mn-ea"/>
                          <a:cs typeface="+mn-cs"/>
                        </a:rPr>
                        <a:t>_name</a:t>
                      </a:r>
                      <a:endParaRPr lang="en-IN"/>
                    </a:p>
                  </a:txBody>
                  <a:tcPr/>
                </a:tc>
                <a:tc>
                  <a:txBody>
                    <a:bodyPr/>
                    <a:lstStyle/>
                    <a:p>
                      <a:r>
                        <a:rPr lang="en-IN" sz="1800" b="0" i="0" kern="1200">
                          <a:solidFill>
                            <a:schemeClr val="dk1"/>
                          </a:solidFill>
                          <a:effectLst/>
                          <a:latin typeface="+mn-lt"/>
                          <a:ea typeface="+mn-ea"/>
                          <a:cs typeface="+mn-cs"/>
                        </a:rPr>
                        <a:t>VARCHAR(50)</a:t>
                      </a:r>
                      <a:endParaRPr lang="en-IN"/>
                    </a:p>
                  </a:txBody>
                  <a:tcPr/>
                </a:tc>
                <a:tc>
                  <a:txBody>
                    <a:bodyPr/>
                    <a:lstStyle/>
                    <a:p>
                      <a:r>
                        <a:rPr lang="en-US"/>
                        <a:t>Student Name</a:t>
                      </a:r>
                      <a:endParaRPr lang="en-IN"/>
                    </a:p>
                  </a:txBody>
                  <a:tcPr/>
                </a:tc>
                <a:extLst>
                  <a:ext uri="{0D108BD9-81ED-4DB2-BD59-A6C34878D82A}">
                    <a16:rowId xmlns:a16="http://schemas.microsoft.com/office/drawing/2014/main" val="3313417461"/>
                  </a:ext>
                </a:extLst>
              </a:tr>
              <a:tr h="323659">
                <a:tc>
                  <a:txBody>
                    <a:bodyPr/>
                    <a:lstStyle/>
                    <a:p>
                      <a:r>
                        <a:rPr lang="en-US" sz="1800" b="0" i="0" kern="1200">
                          <a:solidFill>
                            <a:schemeClr val="dk1"/>
                          </a:solidFill>
                          <a:effectLst/>
                          <a:latin typeface="+mn-lt"/>
                          <a:ea typeface="+mn-ea"/>
                          <a:cs typeface="+mn-cs"/>
                        </a:rPr>
                        <a:t>S</a:t>
                      </a:r>
                      <a:r>
                        <a:rPr lang="en-IN" sz="1800" b="0" i="0" kern="1200">
                          <a:solidFill>
                            <a:schemeClr val="dk1"/>
                          </a:solidFill>
                          <a:effectLst/>
                          <a:latin typeface="+mn-lt"/>
                          <a:ea typeface="+mn-ea"/>
                          <a:cs typeface="+mn-cs"/>
                        </a:rPr>
                        <a:t>_email</a:t>
                      </a:r>
                      <a:endParaRPr lang="en-IN"/>
                    </a:p>
                  </a:txBody>
                  <a:tcPr/>
                </a:tc>
                <a:tc>
                  <a:txBody>
                    <a:bodyPr/>
                    <a:lstStyle/>
                    <a:p>
                      <a:r>
                        <a:rPr lang="en-IN" sz="1800" b="0" i="0" kern="1200">
                          <a:solidFill>
                            <a:schemeClr val="dk1"/>
                          </a:solidFill>
                          <a:effectLst/>
                          <a:latin typeface="+mn-lt"/>
                          <a:ea typeface="+mn-ea"/>
                          <a:cs typeface="+mn-cs"/>
                        </a:rPr>
                        <a:t>VARCHAR(50)</a:t>
                      </a:r>
                      <a:endParaRPr lang="en-IN"/>
                    </a:p>
                  </a:txBody>
                  <a:tcPr/>
                </a:tc>
                <a:tc>
                  <a:txBody>
                    <a:bodyPr/>
                    <a:lstStyle/>
                    <a:p>
                      <a:r>
                        <a:rPr lang="en-US"/>
                        <a:t>Student Email</a:t>
                      </a:r>
                      <a:endParaRPr lang="en-IN"/>
                    </a:p>
                  </a:txBody>
                  <a:tcPr/>
                </a:tc>
                <a:extLst>
                  <a:ext uri="{0D108BD9-81ED-4DB2-BD59-A6C34878D82A}">
                    <a16:rowId xmlns:a16="http://schemas.microsoft.com/office/drawing/2014/main" val="3480579328"/>
                  </a:ext>
                </a:extLst>
              </a:tr>
              <a:tr h="323659">
                <a:tc>
                  <a:txBody>
                    <a:bodyPr/>
                    <a:lstStyle/>
                    <a:p>
                      <a:r>
                        <a:rPr lang="en-US" sz="1800" b="0" i="0" kern="1200" err="1">
                          <a:solidFill>
                            <a:schemeClr val="dk1"/>
                          </a:solidFill>
                          <a:effectLst/>
                          <a:latin typeface="+mn-lt"/>
                          <a:ea typeface="+mn-ea"/>
                          <a:cs typeface="+mn-cs"/>
                        </a:rPr>
                        <a:t>S_pass</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a:solidFill>
                            <a:schemeClr val="dk1"/>
                          </a:solidFill>
                          <a:effectLst/>
                          <a:latin typeface="+mn-lt"/>
                          <a:ea typeface="+mn-ea"/>
                          <a:cs typeface="+mn-cs"/>
                        </a:rPr>
                        <a:t>VARCHAR(50)</a:t>
                      </a:r>
                      <a:endParaRPr lang="en-IN"/>
                    </a:p>
                  </a:txBody>
                  <a:tcPr/>
                </a:tc>
                <a:tc>
                  <a:txBody>
                    <a:bodyPr/>
                    <a:lstStyle/>
                    <a:p>
                      <a:r>
                        <a:rPr lang="en-US"/>
                        <a:t>Student Password</a:t>
                      </a:r>
                      <a:endParaRPr lang="en-IN"/>
                    </a:p>
                  </a:txBody>
                  <a:tcPr/>
                </a:tc>
                <a:extLst>
                  <a:ext uri="{0D108BD9-81ED-4DB2-BD59-A6C34878D82A}">
                    <a16:rowId xmlns:a16="http://schemas.microsoft.com/office/drawing/2014/main" val="1332799777"/>
                  </a:ext>
                </a:extLst>
              </a:tr>
            </a:tbl>
          </a:graphicData>
        </a:graphic>
      </p:graphicFrame>
      <p:graphicFrame>
        <p:nvGraphicFramePr>
          <p:cNvPr id="7" name="Table 4">
            <a:extLst>
              <a:ext uri="{FF2B5EF4-FFF2-40B4-BE49-F238E27FC236}">
                <a16:creationId xmlns:a16="http://schemas.microsoft.com/office/drawing/2014/main" id="{B4295D98-7535-F5C1-2D29-1C1DC8E2BC50}"/>
              </a:ext>
            </a:extLst>
          </p:cNvPr>
          <p:cNvGraphicFramePr>
            <a:graphicFrameLocks noGrp="1"/>
          </p:cNvGraphicFramePr>
          <p:nvPr>
            <p:extLst>
              <p:ext uri="{D42A27DB-BD31-4B8C-83A1-F6EECF244321}">
                <p14:modId xmlns:p14="http://schemas.microsoft.com/office/powerpoint/2010/main" val="388299440"/>
              </p:ext>
            </p:extLst>
          </p:nvPr>
        </p:nvGraphicFramePr>
        <p:xfrm>
          <a:off x="854242" y="4300158"/>
          <a:ext cx="10086474" cy="2194560"/>
        </p:xfrm>
        <a:graphic>
          <a:graphicData uri="http://schemas.openxmlformats.org/drawingml/2006/table">
            <a:tbl>
              <a:tblPr firstRow="1" bandRow="1">
                <a:tableStyleId>{5C22544A-7EE6-4342-B048-85BDC9FD1C3A}</a:tableStyleId>
              </a:tblPr>
              <a:tblGrid>
                <a:gridCol w="3362158">
                  <a:extLst>
                    <a:ext uri="{9D8B030D-6E8A-4147-A177-3AD203B41FA5}">
                      <a16:colId xmlns:a16="http://schemas.microsoft.com/office/drawing/2014/main" val="2201964284"/>
                    </a:ext>
                  </a:extLst>
                </a:gridCol>
                <a:gridCol w="3362158">
                  <a:extLst>
                    <a:ext uri="{9D8B030D-6E8A-4147-A177-3AD203B41FA5}">
                      <a16:colId xmlns:a16="http://schemas.microsoft.com/office/drawing/2014/main" val="2797643015"/>
                    </a:ext>
                  </a:extLst>
                </a:gridCol>
                <a:gridCol w="3362158">
                  <a:extLst>
                    <a:ext uri="{9D8B030D-6E8A-4147-A177-3AD203B41FA5}">
                      <a16:colId xmlns:a16="http://schemas.microsoft.com/office/drawing/2014/main" val="2869124491"/>
                    </a:ext>
                  </a:extLst>
                </a:gridCol>
              </a:tblGrid>
              <a:tr h="323659">
                <a:tc>
                  <a:txBody>
                    <a:bodyPr/>
                    <a:lstStyle/>
                    <a:p>
                      <a:r>
                        <a:rPr lang="en-IN" sz="1800" b="1" i="0" kern="1200">
                          <a:solidFill>
                            <a:schemeClr val="lt1"/>
                          </a:solidFill>
                          <a:effectLst/>
                          <a:latin typeface="+mn-lt"/>
                          <a:ea typeface="+mn-ea"/>
                          <a:cs typeface="+mn-cs"/>
                        </a:rPr>
                        <a:t>Column</a:t>
                      </a:r>
                      <a:endParaRPr lang="en-IN"/>
                    </a:p>
                  </a:txBody>
                  <a:tcPr/>
                </a:tc>
                <a:tc>
                  <a:txBody>
                    <a:bodyPr/>
                    <a:lstStyle/>
                    <a:p>
                      <a:r>
                        <a:rPr lang="en-IN" sz="1800" b="1" i="0" kern="1200">
                          <a:solidFill>
                            <a:schemeClr val="lt1"/>
                          </a:solidFill>
                          <a:effectLst/>
                          <a:latin typeface="+mn-lt"/>
                          <a:ea typeface="+mn-ea"/>
                          <a:cs typeface="+mn-cs"/>
                        </a:rPr>
                        <a:t>Data Type</a:t>
                      </a:r>
                      <a:endParaRPr lang="en-IN"/>
                    </a:p>
                  </a:txBody>
                  <a:tcPr/>
                </a:tc>
                <a:tc>
                  <a:txBody>
                    <a:bodyPr/>
                    <a:lstStyle/>
                    <a:p>
                      <a:r>
                        <a:rPr lang="en-IN" sz="1800" b="1" i="0" kern="1200">
                          <a:solidFill>
                            <a:schemeClr val="lt1"/>
                          </a:solidFill>
                          <a:effectLst/>
                          <a:latin typeface="+mn-lt"/>
                          <a:ea typeface="+mn-ea"/>
                          <a:cs typeface="+mn-cs"/>
                        </a:rPr>
                        <a:t>Description</a:t>
                      </a:r>
                      <a:endParaRPr lang="en-IN"/>
                    </a:p>
                  </a:txBody>
                  <a:tcPr/>
                </a:tc>
                <a:extLst>
                  <a:ext uri="{0D108BD9-81ED-4DB2-BD59-A6C34878D82A}">
                    <a16:rowId xmlns:a16="http://schemas.microsoft.com/office/drawing/2014/main" val="4209834823"/>
                  </a:ext>
                </a:extLst>
              </a:tr>
              <a:tr h="323659">
                <a:tc>
                  <a:txBody>
                    <a:bodyPr/>
                    <a:lstStyle/>
                    <a:p>
                      <a:r>
                        <a:rPr lang="en-IN" sz="1800" b="0" i="0" kern="1200" err="1">
                          <a:solidFill>
                            <a:schemeClr val="dk1"/>
                          </a:solidFill>
                          <a:effectLst/>
                          <a:latin typeface="+mn-lt"/>
                          <a:ea typeface="+mn-ea"/>
                          <a:cs typeface="+mn-cs"/>
                        </a:rPr>
                        <a:t>Borrower_Id</a:t>
                      </a:r>
                      <a:endParaRPr lang="en-IN"/>
                    </a:p>
                  </a:txBody>
                  <a:tcPr/>
                </a:tc>
                <a:tc>
                  <a:txBody>
                    <a:bodyPr/>
                    <a:lstStyle/>
                    <a:p>
                      <a:r>
                        <a:rPr lang="en-IN" sz="1800" b="0" i="0" kern="1200">
                          <a:solidFill>
                            <a:schemeClr val="dk1"/>
                          </a:solidFill>
                          <a:effectLst/>
                          <a:latin typeface="+mn-lt"/>
                          <a:ea typeface="+mn-ea"/>
                          <a:cs typeface="+mn-cs"/>
                        </a:rPr>
                        <a:t>INT</a:t>
                      </a:r>
                      <a:endParaRPr lang="en-IN"/>
                    </a:p>
                  </a:txBody>
                  <a:tcPr/>
                </a:tc>
                <a:tc>
                  <a:txBody>
                    <a:bodyPr/>
                    <a:lstStyle/>
                    <a:p>
                      <a:r>
                        <a:rPr lang="en-IN" sz="1800" b="0" i="0" kern="1200">
                          <a:solidFill>
                            <a:schemeClr val="dk1"/>
                          </a:solidFill>
                          <a:effectLst/>
                          <a:latin typeface="+mn-lt"/>
                          <a:ea typeface="+mn-ea"/>
                          <a:cs typeface="+mn-cs"/>
                        </a:rPr>
                        <a:t>Borrower ID (Primary Key)</a:t>
                      </a:r>
                    </a:p>
                  </a:txBody>
                  <a:tcPr/>
                </a:tc>
                <a:extLst>
                  <a:ext uri="{0D108BD9-81ED-4DB2-BD59-A6C34878D82A}">
                    <a16:rowId xmlns:a16="http://schemas.microsoft.com/office/drawing/2014/main" val="4249255348"/>
                  </a:ext>
                </a:extLst>
              </a:tr>
              <a:tr h="323659">
                <a:tc>
                  <a:txBody>
                    <a:bodyPr/>
                    <a:lstStyle/>
                    <a:p>
                      <a:r>
                        <a:rPr lang="en-IN" sz="1800" b="0" i="0" kern="1200" err="1">
                          <a:solidFill>
                            <a:schemeClr val="dk1"/>
                          </a:solidFill>
                          <a:effectLst/>
                          <a:latin typeface="+mn-lt"/>
                          <a:ea typeface="+mn-ea"/>
                          <a:cs typeface="+mn-cs"/>
                        </a:rPr>
                        <a:t>Book_Id</a:t>
                      </a:r>
                      <a:endParaRPr lang="en-IN"/>
                    </a:p>
                  </a:txBody>
                  <a:tcPr/>
                </a:tc>
                <a:tc>
                  <a:txBody>
                    <a:bodyPr/>
                    <a:lstStyle/>
                    <a:p>
                      <a:r>
                        <a:rPr lang="en-IN" sz="1800" b="0" i="0" kern="1200">
                          <a:solidFill>
                            <a:schemeClr val="dk1"/>
                          </a:solidFill>
                          <a:effectLst/>
                          <a:latin typeface="+mn-lt"/>
                          <a:ea typeface="+mn-ea"/>
                          <a:cs typeface="+mn-cs"/>
                        </a:rPr>
                        <a:t>INT</a:t>
                      </a:r>
                      <a:endParaRPr lang="en-IN"/>
                    </a:p>
                  </a:txBody>
                  <a:tcPr/>
                </a:tc>
                <a:tc>
                  <a:txBody>
                    <a:bodyPr/>
                    <a:lstStyle/>
                    <a:p>
                      <a:r>
                        <a:rPr lang="en-IN" sz="1800" b="0" i="0" kern="1200">
                          <a:solidFill>
                            <a:schemeClr val="dk1"/>
                          </a:solidFill>
                          <a:effectLst/>
                          <a:latin typeface="+mn-lt"/>
                          <a:ea typeface="+mn-ea"/>
                          <a:cs typeface="+mn-cs"/>
                        </a:rPr>
                        <a:t>Book ID (Foreign Key)</a:t>
                      </a:r>
                      <a:endParaRPr lang="en-IN"/>
                    </a:p>
                  </a:txBody>
                  <a:tcPr/>
                </a:tc>
                <a:extLst>
                  <a:ext uri="{0D108BD9-81ED-4DB2-BD59-A6C34878D82A}">
                    <a16:rowId xmlns:a16="http://schemas.microsoft.com/office/drawing/2014/main" val="3313417461"/>
                  </a:ext>
                </a:extLst>
              </a:tr>
              <a:tr h="323659">
                <a:tc>
                  <a:txBody>
                    <a:bodyPr/>
                    <a:lstStyle/>
                    <a:p>
                      <a:r>
                        <a:rPr lang="en-IN" sz="1800" b="0" i="0" kern="1200" err="1">
                          <a:solidFill>
                            <a:schemeClr val="dk1"/>
                          </a:solidFill>
                          <a:effectLst/>
                          <a:latin typeface="+mn-lt"/>
                          <a:ea typeface="+mn-ea"/>
                          <a:cs typeface="+mn-cs"/>
                        </a:rPr>
                        <a:t>Borrowed_From</a:t>
                      </a:r>
                      <a:endParaRPr lang="en-IN"/>
                    </a:p>
                  </a:txBody>
                  <a:tcPr/>
                </a:tc>
                <a:tc>
                  <a:txBody>
                    <a:bodyPr/>
                    <a:lstStyle/>
                    <a:p>
                      <a:r>
                        <a:rPr lang="en-IN" sz="1800" b="0" i="0" kern="1200">
                          <a:solidFill>
                            <a:schemeClr val="dk1"/>
                          </a:solidFill>
                          <a:effectLst/>
                          <a:latin typeface="+mn-lt"/>
                          <a:ea typeface="+mn-ea"/>
                          <a:cs typeface="+mn-cs"/>
                        </a:rPr>
                        <a:t>Boolean</a:t>
                      </a:r>
                      <a:endParaRPr lang="en-IN"/>
                    </a:p>
                  </a:txBody>
                  <a:tcPr/>
                </a:tc>
                <a:tc>
                  <a:txBody>
                    <a:bodyPr/>
                    <a:lstStyle/>
                    <a:p>
                      <a:r>
                        <a:rPr lang="en-IN" sz="1800" b="0" i="0" kern="1200">
                          <a:solidFill>
                            <a:schemeClr val="dk1"/>
                          </a:solidFill>
                          <a:effectLst/>
                          <a:latin typeface="+mn-lt"/>
                          <a:ea typeface="+mn-ea"/>
                          <a:cs typeface="+mn-cs"/>
                        </a:rPr>
                        <a:t>Date Borrowed</a:t>
                      </a:r>
                      <a:endParaRPr lang="en-IN"/>
                    </a:p>
                  </a:txBody>
                  <a:tcPr/>
                </a:tc>
                <a:extLst>
                  <a:ext uri="{0D108BD9-81ED-4DB2-BD59-A6C34878D82A}">
                    <a16:rowId xmlns:a16="http://schemas.microsoft.com/office/drawing/2014/main" val="3480579328"/>
                  </a:ext>
                </a:extLst>
              </a:tr>
              <a:tr h="323659">
                <a:tc>
                  <a:txBody>
                    <a:bodyPr/>
                    <a:lstStyle/>
                    <a:p>
                      <a:r>
                        <a:rPr lang="en-IN" sz="1800" b="0" i="0" kern="1200" err="1">
                          <a:solidFill>
                            <a:schemeClr val="dk1"/>
                          </a:solidFill>
                          <a:effectLst/>
                          <a:latin typeface="+mn-lt"/>
                          <a:ea typeface="+mn-ea"/>
                          <a:cs typeface="+mn-cs"/>
                        </a:rPr>
                        <a:t>Borrowed_TO</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a:solidFill>
                            <a:schemeClr val="dk1"/>
                          </a:solidFill>
                          <a:effectLst/>
                          <a:latin typeface="+mn-lt"/>
                          <a:ea typeface="+mn-ea"/>
                          <a:cs typeface="+mn-cs"/>
                        </a:rPr>
                        <a:t>DATE</a:t>
                      </a:r>
                      <a:endParaRPr lang="en-IN"/>
                    </a:p>
                  </a:txBody>
                  <a:tcPr/>
                </a:tc>
                <a:tc>
                  <a:txBody>
                    <a:bodyPr/>
                    <a:lstStyle/>
                    <a:p>
                      <a:r>
                        <a:rPr lang="en-IN" sz="1800" b="0" i="0" kern="1200">
                          <a:solidFill>
                            <a:schemeClr val="dk1"/>
                          </a:solidFill>
                          <a:effectLst/>
                          <a:latin typeface="+mn-lt"/>
                          <a:ea typeface="+mn-ea"/>
                          <a:cs typeface="+mn-cs"/>
                        </a:rPr>
                        <a:t>Due Date</a:t>
                      </a:r>
                      <a:endParaRPr lang="en-IN"/>
                    </a:p>
                  </a:txBody>
                  <a:tcPr/>
                </a:tc>
                <a:extLst>
                  <a:ext uri="{0D108BD9-81ED-4DB2-BD59-A6C34878D82A}">
                    <a16:rowId xmlns:a16="http://schemas.microsoft.com/office/drawing/2014/main" val="772019600"/>
                  </a:ext>
                </a:extLst>
              </a:tr>
              <a:tr h="323659">
                <a:tc>
                  <a:txBody>
                    <a:bodyPr/>
                    <a:lstStyle/>
                    <a:p>
                      <a:r>
                        <a:rPr lang="en-IN" sz="1800" b="0" i="0" kern="1200" err="1">
                          <a:solidFill>
                            <a:schemeClr val="dk1"/>
                          </a:solidFill>
                          <a:effectLst/>
                          <a:latin typeface="+mn-lt"/>
                          <a:ea typeface="+mn-ea"/>
                          <a:cs typeface="+mn-cs"/>
                        </a:rPr>
                        <a:t>Actual_Return_Date</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a:solidFill>
                            <a:schemeClr val="dk1"/>
                          </a:solidFill>
                          <a:effectLst/>
                          <a:latin typeface="+mn-lt"/>
                          <a:ea typeface="+mn-ea"/>
                          <a:cs typeface="+mn-cs"/>
                        </a:rPr>
                        <a:t>DATE</a:t>
                      </a:r>
                      <a:endParaRPr lang="en-IN"/>
                    </a:p>
                  </a:txBody>
                  <a:tcPr/>
                </a:tc>
                <a:tc>
                  <a:txBody>
                    <a:bodyPr/>
                    <a:lstStyle/>
                    <a:p>
                      <a:r>
                        <a:rPr lang="en-IN" sz="1800" b="0" i="0" kern="1200">
                          <a:solidFill>
                            <a:schemeClr val="dk1"/>
                          </a:solidFill>
                          <a:effectLst/>
                          <a:latin typeface="+mn-lt"/>
                          <a:ea typeface="+mn-ea"/>
                          <a:cs typeface="+mn-cs"/>
                        </a:rPr>
                        <a:t>Actual Return Date</a:t>
                      </a:r>
                      <a:endParaRPr lang="en-IN"/>
                    </a:p>
                  </a:txBody>
                  <a:tcPr/>
                </a:tc>
                <a:extLst>
                  <a:ext uri="{0D108BD9-81ED-4DB2-BD59-A6C34878D82A}">
                    <a16:rowId xmlns:a16="http://schemas.microsoft.com/office/drawing/2014/main" val="1332799777"/>
                  </a:ext>
                </a:extLst>
              </a:tr>
            </a:tbl>
          </a:graphicData>
        </a:graphic>
      </p:graphicFrame>
      <p:sp>
        <p:nvSpPr>
          <p:cNvPr id="8" name="Content Placeholder 2">
            <a:extLst>
              <a:ext uri="{FF2B5EF4-FFF2-40B4-BE49-F238E27FC236}">
                <a16:creationId xmlns:a16="http://schemas.microsoft.com/office/drawing/2014/main" id="{29527FC8-5994-71D6-EAD4-523AE6220438}"/>
              </a:ext>
            </a:extLst>
          </p:cNvPr>
          <p:cNvSpPr txBox="1">
            <a:spLocks/>
          </p:cNvSpPr>
          <p:nvPr/>
        </p:nvSpPr>
        <p:spPr>
          <a:xfrm>
            <a:off x="838200" y="3707449"/>
            <a:ext cx="10834489" cy="47332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t>Borrower Table:</a:t>
            </a:r>
          </a:p>
          <a:p>
            <a:pPr marL="0" indent="0">
              <a:buFont typeface="Arial" panose="020B0604020202020204" pitchFamily="34" charset="0"/>
              <a:buNone/>
            </a:pPr>
            <a:endParaRPr lang="en-IN"/>
          </a:p>
        </p:txBody>
      </p:sp>
    </p:spTree>
    <p:extLst>
      <p:ext uri="{BB962C8B-B14F-4D97-AF65-F5344CB8AC3E}">
        <p14:creationId xmlns:p14="http://schemas.microsoft.com/office/powerpoint/2010/main" val="29689820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E6FEC-11E0-D63A-AD3F-C55D0EB4374E}"/>
              </a:ext>
            </a:extLst>
          </p:cNvPr>
          <p:cNvSpPr>
            <a:spLocks noGrp="1"/>
          </p:cNvSpPr>
          <p:nvPr>
            <p:ph type="title"/>
          </p:nvPr>
        </p:nvSpPr>
        <p:spPr>
          <a:xfrm>
            <a:off x="838200" y="314325"/>
            <a:ext cx="10515600" cy="1325563"/>
          </a:xfrm>
        </p:spPr>
        <p:txBody>
          <a:bodyPr/>
          <a:lstStyle/>
          <a:p>
            <a:r>
              <a:rPr lang="en-IN" b="1" i="0">
                <a:effectLst/>
                <a:latin typeface="Söhne"/>
              </a:rPr>
              <a:t>				</a:t>
            </a:r>
            <a:r>
              <a:rPr lang="en-IN" b="1" i="0">
                <a:effectLst/>
              </a:rPr>
              <a:t>Advantages</a:t>
            </a:r>
            <a:br>
              <a:rPr lang="en-IN" b="1" i="0">
                <a:effectLst/>
                <a:latin typeface="Söhne"/>
              </a:rPr>
            </a:br>
            <a:endParaRPr lang="en-IN"/>
          </a:p>
        </p:txBody>
      </p:sp>
      <p:sp>
        <p:nvSpPr>
          <p:cNvPr id="3" name="Content Placeholder 2">
            <a:extLst>
              <a:ext uri="{FF2B5EF4-FFF2-40B4-BE49-F238E27FC236}">
                <a16:creationId xmlns:a16="http://schemas.microsoft.com/office/drawing/2014/main" id="{C157399F-DEF4-DF86-14F3-2190A977E0E3}"/>
              </a:ext>
            </a:extLst>
          </p:cNvPr>
          <p:cNvSpPr>
            <a:spLocks noGrp="1"/>
          </p:cNvSpPr>
          <p:nvPr>
            <p:ph idx="1"/>
          </p:nvPr>
        </p:nvSpPr>
        <p:spPr>
          <a:xfrm>
            <a:off x="726440" y="1530984"/>
            <a:ext cx="10515600" cy="4798695"/>
          </a:xfrm>
        </p:spPr>
        <p:txBody>
          <a:bodyPr/>
          <a:lstStyle/>
          <a:p>
            <a:pPr algn="l">
              <a:buFont typeface="Arial" panose="020B0604020202020204" pitchFamily="34" charset="0"/>
              <a:buChar char="•"/>
            </a:pPr>
            <a:r>
              <a:rPr lang="en-US" sz="2400" i="0">
                <a:effectLst/>
                <a:latin typeface="Times New Roman" panose="02020603050405020304" pitchFamily="18" charset="0"/>
                <a:cs typeface="Times New Roman" panose="02020603050405020304" pitchFamily="18" charset="0"/>
              </a:rPr>
              <a:t>Efficiency: Automated book management reduces manual effort, allowing administrators to focus on more strategic tasks.</a:t>
            </a:r>
          </a:p>
          <a:p>
            <a:pPr algn="l">
              <a:buFont typeface="Arial" panose="020B0604020202020204" pitchFamily="34" charset="0"/>
              <a:buChar char="•"/>
            </a:pPr>
            <a:r>
              <a:rPr lang="en-US" sz="2400" i="0">
                <a:effectLst/>
                <a:latin typeface="Times New Roman" panose="02020603050405020304" pitchFamily="18" charset="0"/>
                <a:cs typeface="Times New Roman" panose="02020603050405020304" pitchFamily="18" charset="0"/>
              </a:rPr>
              <a:t>Accessibility: Candidates can browse the library's collection from anywhere, at any time, enhancing user experience.</a:t>
            </a:r>
          </a:p>
          <a:p>
            <a:pPr algn="l">
              <a:buFont typeface="Arial" panose="020B0604020202020204" pitchFamily="34" charset="0"/>
              <a:buChar char="•"/>
            </a:pPr>
            <a:r>
              <a:rPr lang="en-US" sz="2400" i="0">
                <a:effectLst/>
                <a:latin typeface="Times New Roman" panose="02020603050405020304" pitchFamily="18" charset="0"/>
                <a:cs typeface="Times New Roman" panose="02020603050405020304" pitchFamily="18" charset="0"/>
              </a:rPr>
              <a:t>Accuracy: Centralized data storage minimizes errors in record-keeping, ensuring reliable information for both administrators and candidates.</a:t>
            </a:r>
          </a:p>
          <a:p>
            <a:pPr marL="0" indent="0">
              <a:buNone/>
            </a:pPr>
            <a:endParaRPr lang="en-IN"/>
          </a:p>
        </p:txBody>
      </p:sp>
    </p:spTree>
    <p:extLst>
      <p:ext uri="{BB962C8B-B14F-4D97-AF65-F5344CB8AC3E}">
        <p14:creationId xmlns:p14="http://schemas.microsoft.com/office/powerpoint/2010/main" val="890542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66312-3B76-4B04-9D99-7AE6033C8A20}"/>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atin typeface="Times New Roman" panose="02020603050405020304" pitchFamily="18" charset="0"/>
                <a:cs typeface="Times New Roman" panose="02020603050405020304" pitchFamily="18" charset="0"/>
              </a:rPr>
              <a:t>			</a:t>
            </a:r>
            <a:r>
              <a:rPr lang="en-US" b="1">
                <a:latin typeface="Times New Roman" panose="02020603050405020304" pitchFamily="18" charset="0"/>
                <a:cs typeface="Times New Roman" panose="02020603050405020304" pitchFamily="18" charset="0"/>
              </a:rPr>
              <a:t>Overview of Presentation</a:t>
            </a:r>
            <a:endParaRPr lang="en-IN" b="1"/>
          </a:p>
        </p:txBody>
      </p:sp>
      <p:sp>
        <p:nvSpPr>
          <p:cNvPr id="3" name="Content Placeholder 2">
            <a:extLst>
              <a:ext uri="{FF2B5EF4-FFF2-40B4-BE49-F238E27FC236}">
                <a16:creationId xmlns:a16="http://schemas.microsoft.com/office/drawing/2014/main" id="{419E15A1-1D97-4D31-91C2-68C3E2C3C16E}"/>
              </a:ext>
            </a:extLst>
          </p:cNvPr>
          <p:cNvSpPr txBox="1">
            <a:spLocks/>
          </p:cNvSpPr>
          <p:nvPr/>
        </p:nvSpPr>
        <p:spPr>
          <a:xfrm>
            <a:off x="838200" y="1412240"/>
            <a:ext cx="10515600" cy="508063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a:solidFill>
                  <a:schemeClr val="tx1">
                    <a:lumMod val="75000"/>
                    <a:lumOff val="25000"/>
                  </a:schemeClr>
                </a:solidFill>
                <a:latin typeface="Times New Roman" panose="02020603050405020304" pitchFamily="18" charset="0"/>
                <a:cs typeface="Times New Roman" panose="02020603050405020304" pitchFamily="18" charset="0"/>
              </a:rPr>
              <a:t>Introduction</a:t>
            </a:r>
            <a:endParaRPr lang="en-IN">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en-US">
                <a:solidFill>
                  <a:schemeClr val="tx1">
                    <a:lumMod val="75000"/>
                    <a:lumOff val="25000"/>
                  </a:schemeClr>
                </a:solidFill>
                <a:latin typeface="Times New Roman" panose="02020603050405020304" pitchFamily="18" charset="0"/>
                <a:cs typeface="Times New Roman" panose="02020603050405020304" pitchFamily="18" charset="0"/>
              </a:rPr>
              <a:t>Objective</a:t>
            </a:r>
            <a:endParaRPr lang="en-IN">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en-US">
                <a:solidFill>
                  <a:schemeClr val="tx1">
                    <a:lumMod val="75000"/>
                    <a:lumOff val="25000"/>
                  </a:schemeClr>
                </a:solidFill>
                <a:latin typeface="Times New Roman" panose="02020603050405020304" pitchFamily="18" charset="0"/>
                <a:cs typeface="Times New Roman" panose="02020603050405020304" pitchFamily="18" charset="0"/>
              </a:rPr>
              <a:t>Technology used</a:t>
            </a:r>
            <a:endParaRPr lang="en-IN">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en-US">
                <a:solidFill>
                  <a:schemeClr val="tx1">
                    <a:lumMod val="75000"/>
                    <a:lumOff val="25000"/>
                  </a:schemeClr>
                </a:solidFill>
                <a:latin typeface="Times New Roman" panose="02020603050405020304" pitchFamily="18" charset="0"/>
                <a:cs typeface="Times New Roman" panose="02020603050405020304" pitchFamily="18" charset="0"/>
              </a:rPr>
              <a:t>Modules</a:t>
            </a:r>
          </a:p>
          <a:p>
            <a:pPr algn="just"/>
            <a:r>
              <a:rPr lang="en-US">
                <a:solidFill>
                  <a:schemeClr val="tx1">
                    <a:lumMod val="75000"/>
                    <a:lumOff val="25000"/>
                  </a:schemeClr>
                </a:solidFill>
                <a:latin typeface="Times New Roman" panose="02020603050405020304" pitchFamily="18" charset="0"/>
                <a:cs typeface="Times New Roman" panose="02020603050405020304" pitchFamily="18" charset="0"/>
              </a:rPr>
              <a:t>Working Images &amp; Flow</a:t>
            </a:r>
          </a:p>
          <a:p>
            <a:pPr algn="just"/>
            <a:r>
              <a:rPr lang="en-US">
                <a:solidFill>
                  <a:schemeClr val="tx1">
                    <a:lumMod val="75000"/>
                    <a:lumOff val="25000"/>
                  </a:schemeClr>
                </a:solidFill>
                <a:latin typeface="Times New Roman" panose="02020603050405020304" pitchFamily="18" charset="0"/>
                <a:cs typeface="Times New Roman" panose="02020603050405020304" pitchFamily="18" charset="0"/>
              </a:rPr>
              <a:t>Database Design</a:t>
            </a:r>
          </a:p>
          <a:p>
            <a:pPr algn="just"/>
            <a:r>
              <a:rPr lang="en-US">
                <a:solidFill>
                  <a:schemeClr val="tx1">
                    <a:lumMod val="75000"/>
                    <a:lumOff val="25000"/>
                  </a:schemeClr>
                </a:solidFill>
                <a:latin typeface="Times New Roman" panose="02020603050405020304" pitchFamily="18" charset="0"/>
                <a:cs typeface="Times New Roman" panose="02020603050405020304" pitchFamily="18" charset="0"/>
              </a:rPr>
              <a:t>Advantages</a:t>
            </a:r>
          </a:p>
          <a:p>
            <a:pPr algn="just"/>
            <a:r>
              <a:rPr lang="en-US">
                <a:solidFill>
                  <a:schemeClr val="tx1">
                    <a:lumMod val="75000"/>
                    <a:lumOff val="25000"/>
                  </a:schemeClr>
                </a:solidFill>
                <a:latin typeface="Times New Roman" panose="02020603050405020304" pitchFamily="18" charset="0"/>
                <a:cs typeface="Times New Roman" panose="02020603050405020304" pitchFamily="18" charset="0"/>
              </a:rPr>
              <a:t>Future Scope</a:t>
            </a:r>
          </a:p>
          <a:p>
            <a:pPr algn="just"/>
            <a:r>
              <a:rPr lang="en-US">
                <a:solidFill>
                  <a:schemeClr val="tx1">
                    <a:lumMod val="75000"/>
                    <a:lumOff val="25000"/>
                  </a:schemeClr>
                </a:solidFill>
                <a:latin typeface="Times New Roman" panose="02020603050405020304" pitchFamily="18" charset="0"/>
                <a:cs typeface="Times New Roman" panose="02020603050405020304" pitchFamily="18" charset="0"/>
              </a:rPr>
              <a:t>Conclusion &amp; Resource Links</a:t>
            </a:r>
            <a:endParaRPr lang="en-IN">
              <a:solidFill>
                <a:schemeClr val="tx1">
                  <a:lumMod val="75000"/>
                  <a:lumOff val="25000"/>
                </a:schemeClr>
              </a:solidFill>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IN"/>
          </a:p>
        </p:txBody>
      </p:sp>
    </p:spTree>
    <p:extLst>
      <p:ext uri="{BB962C8B-B14F-4D97-AF65-F5344CB8AC3E}">
        <p14:creationId xmlns:p14="http://schemas.microsoft.com/office/powerpoint/2010/main" val="16524312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34281-5B9B-2231-0218-4114EC42BDE5}"/>
              </a:ext>
            </a:extLst>
          </p:cNvPr>
          <p:cNvSpPr>
            <a:spLocks noGrp="1"/>
          </p:cNvSpPr>
          <p:nvPr>
            <p:ph type="title"/>
          </p:nvPr>
        </p:nvSpPr>
        <p:spPr/>
        <p:txBody>
          <a:bodyPr/>
          <a:lstStyle/>
          <a:p>
            <a:r>
              <a:rPr lang="en-US" b="1"/>
              <a:t>				Future Scope</a:t>
            </a:r>
            <a:endParaRPr lang="en-IN" b="1"/>
          </a:p>
        </p:txBody>
      </p:sp>
      <p:sp>
        <p:nvSpPr>
          <p:cNvPr id="3" name="Content Placeholder 2">
            <a:extLst>
              <a:ext uri="{FF2B5EF4-FFF2-40B4-BE49-F238E27FC236}">
                <a16:creationId xmlns:a16="http://schemas.microsoft.com/office/drawing/2014/main" id="{D80A501C-20C0-D841-D530-911C82FA2C76}"/>
              </a:ext>
            </a:extLst>
          </p:cNvPr>
          <p:cNvSpPr>
            <a:spLocks noGrp="1"/>
          </p:cNvSpPr>
          <p:nvPr>
            <p:ph idx="1"/>
          </p:nvPr>
        </p:nvSpPr>
        <p:spPr>
          <a:xfrm>
            <a:off x="838200" y="1825624"/>
            <a:ext cx="10515600" cy="4839335"/>
          </a:xfrm>
        </p:spPr>
        <p:txBody>
          <a:bodyPr/>
          <a:lstStyle/>
          <a:p>
            <a:pPr marL="0" indent="0" algn="l">
              <a:buNone/>
            </a:pPr>
            <a:r>
              <a:rPr lang="en-US" sz="2400" b="0" i="0">
                <a:effectLst/>
                <a:latin typeface="Times New Roman" panose="02020603050405020304" pitchFamily="18" charset="0"/>
                <a:cs typeface="Times New Roman" panose="02020603050405020304" pitchFamily="18" charset="0"/>
              </a:rPr>
              <a:t>While the current implementation is robust, there are exciting opportunities for future expansion:</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User Profiles:</a:t>
            </a:r>
            <a:r>
              <a:rPr lang="en-US" sz="2400" b="0" i="0">
                <a:effectLst/>
                <a:latin typeface="Times New Roman" panose="02020603050405020304" pitchFamily="18" charset="0"/>
                <a:cs typeface="Times New Roman" panose="02020603050405020304" pitchFamily="18" charset="0"/>
              </a:rPr>
              <a:t> Introducing candidate profiles with borrowing history and preferences for personalized experiences.</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Notifications:</a:t>
            </a:r>
            <a:r>
              <a:rPr lang="en-US" sz="2400" b="0" i="0">
                <a:effectLst/>
                <a:latin typeface="Times New Roman" panose="02020603050405020304" pitchFamily="18" charset="0"/>
                <a:cs typeface="Times New Roman" panose="02020603050405020304" pitchFamily="18" charset="0"/>
              </a:rPr>
              <a:t> Implementing automated notifications for due dates, book availability, and account updates.</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Analytics:</a:t>
            </a:r>
            <a:r>
              <a:rPr lang="en-US" sz="2400" b="0" i="0">
                <a:effectLst/>
                <a:latin typeface="Times New Roman" panose="02020603050405020304" pitchFamily="18" charset="0"/>
                <a:cs typeface="Times New Roman" panose="02020603050405020304" pitchFamily="18" charset="0"/>
              </a:rPr>
              <a:t> Incorporating data analytics to generate insights into borrowing patterns, popular genres, and more.</a:t>
            </a:r>
          </a:p>
          <a:p>
            <a:pPr marL="0" indent="0">
              <a:buNone/>
            </a:pPr>
            <a:endParaRPr lang="en-IN"/>
          </a:p>
        </p:txBody>
      </p:sp>
    </p:spTree>
    <p:extLst>
      <p:ext uri="{BB962C8B-B14F-4D97-AF65-F5344CB8AC3E}">
        <p14:creationId xmlns:p14="http://schemas.microsoft.com/office/powerpoint/2010/main" val="11111897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47953-4507-FE0D-CB3D-CBCCBEB02C70}"/>
              </a:ext>
            </a:extLst>
          </p:cNvPr>
          <p:cNvSpPr>
            <a:spLocks noGrp="1"/>
          </p:cNvSpPr>
          <p:nvPr>
            <p:ph type="title"/>
          </p:nvPr>
        </p:nvSpPr>
        <p:spPr/>
        <p:txBody>
          <a:bodyPr/>
          <a:lstStyle/>
          <a:p>
            <a:r>
              <a:rPr lang="en-US"/>
              <a:t>		</a:t>
            </a:r>
            <a:r>
              <a:rPr lang="en-US" b="1"/>
              <a:t>Conclusion &amp; Resources Used</a:t>
            </a:r>
            <a:endParaRPr lang="en-IN" b="1"/>
          </a:p>
        </p:txBody>
      </p:sp>
      <p:sp>
        <p:nvSpPr>
          <p:cNvPr id="3" name="Content Placeholder 2">
            <a:extLst>
              <a:ext uri="{FF2B5EF4-FFF2-40B4-BE49-F238E27FC236}">
                <a16:creationId xmlns:a16="http://schemas.microsoft.com/office/drawing/2014/main" id="{85CA5558-6C04-6E77-3361-01DD00CD7821}"/>
              </a:ext>
            </a:extLst>
          </p:cNvPr>
          <p:cNvSpPr>
            <a:spLocks noGrp="1"/>
          </p:cNvSpPr>
          <p:nvPr>
            <p:ph idx="1"/>
          </p:nvPr>
        </p:nvSpPr>
        <p:spPr>
          <a:xfrm>
            <a:off x="838200" y="1825624"/>
            <a:ext cx="10515600" cy="4778375"/>
          </a:xfrm>
        </p:spPr>
        <p:txBody>
          <a:bodyPr>
            <a:normAutofit/>
          </a:bodyPr>
          <a:lstStyle/>
          <a:p>
            <a:pPr marL="0" indent="0">
              <a:buNone/>
            </a:pPr>
            <a:r>
              <a:rPr lang="en-US" sz="2000" i="0">
                <a:effectLst/>
                <a:latin typeface="Times New Roman" panose="02020603050405020304" pitchFamily="18" charset="0"/>
                <a:cs typeface="Times New Roman" panose="02020603050405020304" pitchFamily="18" charset="0"/>
              </a:rPr>
              <a:t>The Library Management Project underscores the importance of innovation in traditional institutions. By combining technology with library services, this project not only improves efficiency but also enriches the experience of candidates and administrators. As technology continues to evolve, there is ample room for growth and enhancement in this sector.</a:t>
            </a:r>
          </a:p>
          <a:p>
            <a:pPr marL="0" indent="0">
              <a:buNone/>
            </a:pPr>
            <a:endParaRPr lang="en-US" sz="2400">
              <a:latin typeface="Times New Roman" panose="02020603050405020304" pitchFamily="18" charset="0"/>
              <a:cs typeface="Times New Roman" panose="02020603050405020304" pitchFamily="18" charset="0"/>
            </a:endParaRPr>
          </a:p>
          <a:p>
            <a:pPr marL="0" indent="0" algn="l">
              <a:buNone/>
            </a:pPr>
            <a:r>
              <a:rPr lang="en-US" sz="2000" b="0" i="0">
                <a:effectLst/>
                <a:latin typeface="Times New Roman" panose="02020603050405020304" pitchFamily="18" charset="0"/>
                <a:cs typeface="Times New Roman" panose="02020603050405020304" pitchFamily="18" charset="0"/>
              </a:rPr>
              <a:t>For more information on the technologies used in this project, please refer to the following resources:</a:t>
            </a:r>
          </a:p>
          <a:p>
            <a:pPr marL="342900" indent="-342900">
              <a:buFont typeface="+mj-lt"/>
              <a:buAutoNum type="arabicPeriod"/>
            </a:pPr>
            <a:r>
              <a:rPr lang="en-US" sz="2000" b="0" i="0" u="sng">
                <a:solidFill>
                  <a:srgbClr val="D1D5DB"/>
                </a:solidFill>
                <a:effectLst/>
                <a:latin typeface="Times New Roman" panose="02020603050405020304" pitchFamily="18" charset="0"/>
                <a:cs typeface="Times New Roman" panose="02020603050405020304" pitchFamily="18" charset="0"/>
                <a:hlinkClick r:id="rId2"/>
              </a:rPr>
              <a:t>Java Programming Guide</a:t>
            </a:r>
            <a:endParaRPr lang="en-US" sz="2000" b="0" i="0">
              <a:solidFill>
                <a:srgbClr val="D1D5DB"/>
              </a:solidFill>
              <a:effectLst/>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000" b="0" i="0" u="sng">
                <a:solidFill>
                  <a:srgbClr val="D1D5DB"/>
                </a:solidFill>
                <a:effectLst/>
                <a:latin typeface="Times New Roman" panose="02020603050405020304" pitchFamily="18" charset="0"/>
                <a:cs typeface="Times New Roman" panose="02020603050405020304" pitchFamily="18" charset="0"/>
                <a:hlinkClick r:id="rId3"/>
              </a:rPr>
              <a:t>AngularJS Documentation</a:t>
            </a:r>
            <a:endParaRPr lang="en-US" sz="2000" b="0" i="0">
              <a:solidFill>
                <a:srgbClr val="D1D5DB"/>
              </a:solidFill>
              <a:effectLst/>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000" b="0" i="0" u="sng">
                <a:solidFill>
                  <a:srgbClr val="D1D5DB"/>
                </a:solidFill>
                <a:effectLst/>
                <a:latin typeface="Times New Roman" panose="02020603050405020304" pitchFamily="18" charset="0"/>
                <a:cs typeface="Times New Roman" panose="02020603050405020304" pitchFamily="18" charset="0"/>
                <a:hlinkClick r:id="rId4"/>
              </a:rPr>
              <a:t>PostgreSQL Documentation</a:t>
            </a:r>
            <a:endParaRPr lang="en-US" sz="2000" b="0" i="0">
              <a:solidFill>
                <a:srgbClr val="D1D5DB"/>
              </a:solidFill>
              <a:effectLst/>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000" b="0" i="0" u="sng">
                <a:solidFill>
                  <a:srgbClr val="D1D5DB"/>
                </a:solidFill>
                <a:effectLst/>
                <a:latin typeface="Times New Roman" panose="02020603050405020304" pitchFamily="18" charset="0"/>
                <a:cs typeface="Times New Roman" panose="02020603050405020304" pitchFamily="18" charset="0"/>
                <a:hlinkClick r:id="rId5"/>
              </a:rPr>
              <a:t>RESTful API Design Principles</a:t>
            </a:r>
            <a:endParaRPr lang="en-US" sz="2000" b="0" i="0">
              <a:solidFill>
                <a:srgbClr val="D1D5DB"/>
              </a:solidFill>
              <a:effectLst/>
              <a:latin typeface="Times New Roman" panose="02020603050405020304" pitchFamily="18" charset="0"/>
              <a:cs typeface="Times New Roman" panose="02020603050405020304" pitchFamily="18" charset="0"/>
            </a:endParaRPr>
          </a:p>
          <a:p>
            <a:pPr marL="0" indent="0">
              <a:buNone/>
            </a:pPr>
            <a:endParaRPr lang="en-IN" sz="2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27141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22C7824-5F8C-4419-BEF0-0274051D6415}"/>
              </a:ext>
            </a:extLst>
          </p:cNvPr>
          <p:cNvSpPr txBox="1"/>
          <p:nvPr/>
        </p:nvSpPr>
        <p:spPr>
          <a:xfrm>
            <a:off x="4195483" y="3044279"/>
            <a:ext cx="9063317" cy="769441"/>
          </a:xfrm>
          <a:prstGeom prst="rect">
            <a:avLst/>
          </a:prstGeom>
          <a:noFill/>
        </p:spPr>
        <p:txBody>
          <a:bodyPr wrap="square">
            <a:spAutoFit/>
          </a:bodyPr>
          <a:lstStyle/>
          <a:p>
            <a:r>
              <a:rPr lang="en-US" sz="4400">
                <a:solidFill>
                  <a:schemeClr val="tx1">
                    <a:lumMod val="75000"/>
                    <a:lumOff val="25000"/>
                  </a:schemeClr>
                </a:solidFill>
                <a:latin typeface="Times New Roman" panose="02020603050405020304" pitchFamily="18" charset="0"/>
                <a:cs typeface="Times New Roman" panose="02020603050405020304" pitchFamily="18" charset="0"/>
              </a:rPr>
              <a:t>THANK YOU!</a:t>
            </a:r>
            <a:endParaRPr lang="en-IN" sz="4400"/>
          </a:p>
        </p:txBody>
      </p:sp>
    </p:spTree>
    <p:extLst>
      <p:ext uri="{BB962C8B-B14F-4D97-AF65-F5344CB8AC3E}">
        <p14:creationId xmlns:p14="http://schemas.microsoft.com/office/powerpoint/2010/main" val="2823068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0E67-CF6F-40ED-8BC3-A3C6B5CB8307}"/>
              </a:ext>
            </a:extLst>
          </p:cNvPr>
          <p:cNvSpPr txBox="1">
            <a:spLocks/>
          </p:cNvSpPr>
          <p:nvPr/>
        </p:nvSpPr>
        <p:spPr>
          <a:xfrm>
            <a:off x="1044388" y="436843"/>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				</a:t>
            </a:r>
            <a:r>
              <a:rPr lang="en-US" b="1"/>
              <a:t>Introduction</a:t>
            </a:r>
            <a:r>
              <a:rPr lang="en-US"/>
              <a:t> </a:t>
            </a:r>
            <a:endParaRPr lang="en-IN"/>
          </a:p>
        </p:txBody>
      </p:sp>
      <p:sp>
        <p:nvSpPr>
          <p:cNvPr id="3" name="Content Placeholder 2">
            <a:extLst>
              <a:ext uri="{FF2B5EF4-FFF2-40B4-BE49-F238E27FC236}">
                <a16:creationId xmlns:a16="http://schemas.microsoft.com/office/drawing/2014/main" id="{FC30BD6D-D8EB-45E8-B2F0-28C09D700D1D}"/>
              </a:ext>
            </a:extLst>
          </p:cNvPr>
          <p:cNvSpPr txBox="1">
            <a:spLocks/>
          </p:cNvSpPr>
          <p:nvPr/>
        </p:nvSpPr>
        <p:spPr>
          <a:xfrm>
            <a:off x="838200" y="182562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100"/>
              </a:spcBef>
              <a:spcAft>
                <a:spcPts val="100"/>
              </a:spcAft>
              <a:buFont typeface="Arial" panose="020B0604020202020204" pitchFamily="34" charset="0"/>
              <a:buNone/>
            </a:pPr>
            <a:endParaRPr lang="en-IN">
              <a:latin typeface="Times New Roman" panose="02020603050405020304" pitchFamily="18" charset="0"/>
              <a:cs typeface="Times New Roman" panose="02020603050405020304" pitchFamily="18" charset="0"/>
            </a:endParaRPr>
          </a:p>
        </p:txBody>
      </p:sp>
      <p:pic>
        <p:nvPicPr>
          <p:cNvPr id="5" name="Graphic 4" descr="Open book">
            <a:extLst>
              <a:ext uri="{FF2B5EF4-FFF2-40B4-BE49-F238E27FC236}">
                <a16:creationId xmlns:a16="http://schemas.microsoft.com/office/drawing/2014/main" id="{8A7AD861-979A-46CC-BDD5-36582CB2513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99965" y="554223"/>
            <a:ext cx="457200" cy="457200"/>
          </a:xfrm>
          <a:prstGeom prst="rect">
            <a:avLst/>
          </a:prstGeom>
        </p:spPr>
      </p:pic>
      <p:sp>
        <p:nvSpPr>
          <p:cNvPr id="7" name="TextBox 6">
            <a:extLst>
              <a:ext uri="{FF2B5EF4-FFF2-40B4-BE49-F238E27FC236}">
                <a16:creationId xmlns:a16="http://schemas.microsoft.com/office/drawing/2014/main" id="{A144B93B-822D-4AFB-9348-9FAA76AD7218}"/>
              </a:ext>
            </a:extLst>
          </p:cNvPr>
          <p:cNvSpPr txBox="1"/>
          <p:nvPr/>
        </p:nvSpPr>
        <p:spPr>
          <a:xfrm>
            <a:off x="632012" y="1762406"/>
            <a:ext cx="10927976" cy="2308324"/>
          </a:xfrm>
          <a:prstGeom prst="rect">
            <a:avLst/>
          </a:prstGeom>
          <a:noFill/>
        </p:spPr>
        <p:txBody>
          <a:bodyPr wrap="square">
            <a:spAutoFit/>
          </a:bodyPr>
          <a:lstStyle/>
          <a:p>
            <a:pPr algn="just"/>
            <a:r>
              <a:rPr lang="en-US" sz="2400" i="0">
                <a:effectLst/>
                <a:latin typeface="Times New Roman" panose="02020603050405020304" pitchFamily="18" charset="0"/>
                <a:cs typeface="Times New Roman" panose="02020603050405020304" pitchFamily="18" charset="0"/>
              </a:rPr>
              <a:t>The Library Management System is an innovative solution designed to enhance the efficiency and accessibility of library services. In today's digital age, libraries remain a cornerstone of education and knowledge dissemination. This project aims to bridge the gap between traditional library services and modern technology, providing administrators and candidates with a seamless platform for managing and accessing resources.</a:t>
            </a:r>
            <a:endParaRPr lang="en-IN">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1026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3F905-39D6-42BD-8C03-6939F5924C13}"/>
              </a:ext>
            </a:extLst>
          </p:cNvPr>
          <p:cNvSpPr txBox="1">
            <a:spLocks/>
          </p:cNvSpPr>
          <p:nvPr/>
        </p:nvSpPr>
        <p:spPr>
          <a:xfrm>
            <a:off x="838200" y="440532"/>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				   </a:t>
            </a:r>
            <a:r>
              <a:rPr lang="en-US" b="1"/>
              <a:t>Objective</a:t>
            </a:r>
            <a:endParaRPr lang="en-IN" b="1"/>
          </a:p>
        </p:txBody>
      </p:sp>
      <p:sp>
        <p:nvSpPr>
          <p:cNvPr id="3" name="Content Placeholder 2">
            <a:extLst>
              <a:ext uri="{FF2B5EF4-FFF2-40B4-BE49-F238E27FC236}">
                <a16:creationId xmlns:a16="http://schemas.microsoft.com/office/drawing/2014/main" id="{66DF9B95-7097-41A7-A89F-AD84C31291D3}"/>
              </a:ext>
            </a:extLst>
          </p:cNvPr>
          <p:cNvSpPr txBox="1">
            <a:spLocks/>
          </p:cNvSpPr>
          <p:nvPr/>
        </p:nvSpPr>
        <p:spPr>
          <a:xfrm>
            <a:off x="721659" y="1690688"/>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b="0" i="0">
                <a:effectLst/>
                <a:latin typeface="Times New Roman" panose="02020603050405020304" pitchFamily="18" charset="0"/>
                <a:cs typeface="Times New Roman" panose="02020603050405020304" pitchFamily="18" charset="0"/>
              </a:rPr>
              <a:t>The primary objectives of the Library Management Project include:</a:t>
            </a:r>
          </a:p>
          <a:p>
            <a:pPr algn="just">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Efficient Book Management:</a:t>
            </a:r>
            <a:r>
              <a:rPr lang="en-US" sz="2400" b="0" i="0">
                <a:effectLst/>
                <a:latin typeface="Times New Roman" panose="02020603050405020304" pitchFamily="18" charset="0"/>
                <a:cs typeface="Times New Roman" panose="02020603050405020304" pitchFamily="18" charset="0"/>
              </a:rPr>
              <a:t> Simplifying the process of adding, updating, and deleting book records for administrators, using an intuitive user interface.</a:t>
            </a:r>
          </a:p>
          <a:p>
            <a:pPr algn="just">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Candidate Convenience:</a:t>
            </a:r>
            <a:r>
              <a:rPr lang="en-US" sz="2400" b="0" i="0">
                <a:effectLst/>
                <a:latin typeface="Times New Roman" panose="02020603050405020304" pitchFamily="18" charset="0"/>
                <a:cs typeface="Times New Roman" panose="02020603050405020304" pitchFamily="18" charset="0"/>
              </a:rPr>
              <a:t> Enabling candidates to easily browse the library's collection, check availability, and request books online.</a:t>
            </a:r>
          </a:p>
          <a:p>
            <a:pPr algn="just">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Streamlined Record-Keeping:</a:t>
            </a:r>
            <a:r>
              <a:rPr lang="en-US" sz="2400" b="0" i="0">
                <a:effectLst/>
                <a:latin typeface="Times New Roman" panose="02020603050405020304" pitchFamily="18" charset="0"/>
                <a:cs typeface="Times New Roman" panose="02020603050405020304" pitchFamily="18" charset="0"/>
              </a:rPr>
              <a:t> Centralizing book and student records to ensure accurate and organized data management</a:t>
            </a:r>
            <a:r>
              <a:rPr lang="en-US" b="0" i="0">
                <a:effectLst/>
                <a:latin typeface="Söhne"/>
              </a:rPr>
              <a:t>.</a:t>
            </a:r>
          </a:p>
        </p:txBody>
      </p:sp>
      <p:sp>
        <p:nvSpPr>
          <p:cNvPr id="7" name="TextBox 6">
            <a:extLst>
              <a:ext uri="{FF2B5EF4-FFF2-40B4-BE49-F238E27FC236}">
                <a16:creationId xmlns:a16="http://schemas.microsoft.com/office/drawing/2014/main" id="{DB616845-5405-4CBF-B139-6EA49A0C5549}"/>
              </a:ext>
            </a:extLst>
          </p:cNvPr>
          <p:cNvSpPr txBox="1"/>
          <p:nvPr/>
        </p:nvSpPr>
        <p:spPr>
          <a:xfrm>
            <a:off x="5141259" y="5594814"/>
            <a:ext cx="6096000" cy="369332"/>
          </a:xfrm>
          <a:prstGeom prst="rect">
            <a:avLst/>
          </a:prstGeom>
          <a:noFill/>
        </p:spPr>
        <p:txBody>
          <a:bodyPr wrap="square">
            <a:spAutoFit/>
          </a:bodyPr>
          <a:lstStyle/>
          <a:p>
            <a:r>
              <a:rPr lang="en-US"/>
              <a:t> </a:t>
            </a:r>
            <a:endParaRPr lang="en-IN"/>
          </a:p>
        </p:txBody>
      </p:sp>
    </p:spTree>
    <p:extLst>
      <p:ext uri="{BB962C8B-B14F-4D97-AF65-F5344CB8AC3E}">
        <p14:creationId xmlns:p14="http://schemas.microsoft.com/office/powerpoint/2010/main" val="2058880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F889CC4-003A-4044-9B74-4CBA8A399517}"/>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			  </a:t>
            </a:r>
            <a:r>
              <a:rPr lang="en-US" b="1"/>
              <a:t>Technology Used</a:t>
            </a:r>
            <a:endParaRPr lang="en-IN" b="1"/>
          </a:p>
        </p:txBody>
      </p:sp>
      <p:sp>
        <p:nvSpPr>
          <p:cNvPr id="5" name="Content Placeholder 2">
            <a:extLst>
              <a:ext uri="{FF2B5EF4-FFF2-40B4-BE49-F238E27FC236}">
                <a16:creationId xmlns:a16="http://schemas.microsoft.com/office/drawing/2014/main" id="{B10CF561-F041-4910-B9E3-02D466154B44}"/>
              </a:ext>
            </a:extLst>
          </p:cNvPr>
          <p:cNvSpPr txBox="1">
            <a:spLocks/>
          </p:cNvSpPr>
          <p:nvPr/>
        </p:nvSpPr>
        <p:spPr>
          <a:xfrm>
            <a:off x="753035" y="1574147"/>
            <a:ext cx="10860741" cy="480218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400" b="0" i="0">
                <a:effectLst/>
                <a:latin typeface="Times New Roman" panose="02020603050405020304" pitchFamily="18" charset="0"/>
                <a:cs typeface="Times New Roman" panose="02020603050405020304" pitchFamily="18" charset="0"/>
              </a:rPr>
              <a:t>The project leverages a combination of technologies to deliver a comprehensive library management solution:</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Backend Language:</a:t>
            </a:r>
            <a:r>
              <a:rPr lang="en-US" sz="2400" b="0" i="0">
                <a:effectLst/>
                <a:latin typeface="Times New Roman" panose="02020603050405020304" pitchFamily="18" charset="0"/>
                <a:cs typeface="Times New Roman" panose="02020603050405020304" pitchFamily="18" charset="0"/>
              </a:rPr>
              <a:t> Java, a versatile and widely-used programming language, serves as the backbone for the project's functionality.</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Frontend Framework:</a:t>
            </a:r>
            <a:r>
              <a:rPr lang="en-US" sz="2400" b="0" i="0">
                <a:effectLst/>
                <a:latin typeface="Times New Roman" panose="02020603050405020304" pitchFamily="18" charset="0"/>
                <a:cs typeface="Times New Roman" panose="02020603050405020304" pitchFamily="18" charset="0"/>
              </a:rPr>
              <a:t> HTML , CSS and AngularJS, a powerful frontend framework, facilitates the creation of dynamic and user-friendly interfaces.</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Database:</a:t>
            </a:r>
            <a:r>
              <a:rPr lang="en-US" sz="2400" b="0" i="0">
                <a:effectLst/>
                <a:latin typeface="Times New Roman" panose="02020603050405020304" pitchFamily="18" charset="0"/>
                <a:cs typeface="Times New Roman" panose="02020603050405020304" pitchFamily="18" charset="0"/>
              </a:rPr>
              <a:t> PostgreSQL, a robust and open-source relational database management system, stores book and student information securely.</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APIs:</a:t>
            </a:r>
            <a:r>
              <a:rPr lang="en-US" sz="2400" b="0" i="0">
                <a:effectLst/>
                <a:latin typeface="Times New Roman" panose="02020603050405020304" pitchFamily="18" charset="0"/>
                <a:cs typeface="Times New Roman" panose="02020603050405020304" pitchFamily="18" charset="0"/>
              </a:rPr>
              <a:t> RESTful APIs have been implemented to enable seamless communication between the frontend and backend components.</a:t>
            </a:r>
          </a:p>
          <a:p>
            <a:endParaRPr lang="en-IN"/>
          </a:p>
        </p:txBody>
      </p:sp>
    </p:spTree>
    <p:extLst>
      <p:ext uri="{BB962C8B-B14F-4D97-AF65-F5344CB8AC3E}">
        <p14:creationId xmlns:p14="http://schemas.microsoft.com/office/powerpoint/2010/main" val="2285983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234CA4E-821A-4A8D-BAF6-06BC996228AD}"/>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				    </a:t>
            </a:r>
            <a:r>
              <a:rPr lang="en-US" b="1"/>
              <a:t>Modules</a:t>
            </a:r>
            <a:endParaRPr lang="en-IN" b="1"/>
          </a:p>
        </p:txBody>
      </p:sp>
      <p:sp>
        <p:nvSpPr>
          <p:cNvPr id="5" name="Content Placeholder 2">
            <a:extLst>
              <a:ext uri="{FF2B5EF4-FFF2-40B4-BE49-F238E27FC236}">
                <a16:creationId xmlns:a16="http://schemas.microsoft.com/office/drawing/2014/main" id="{2F2A7AFF-9315-4791-8124-CCF24488BB62}"/>
              </a:ext>
            </a:extLst>
          </p:cNvPr>
          <p:cNvSpPr txBox="1">
            <a:spLocks/>
          </p:cNvSpPr>
          <p:nvPr/>
        </p:nvSpPr>
        <p:spPr>
          <a:xfrm>
            <a:off x="838200" y="182562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400" b="0" i="0">
                <a:effectLst/>
                <a:latin typeface="Times New Roman" panose="02020603050405020304" pitchFamily="18" charset="0"/>
                <a:cs typeface="Times New Roman" panose="02020603050405020304" pitchFamily="18" charset="0"/>
              </a:rPr>
              <a:t>The Library Management Project is divided into several interconnected modules:</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Admin Module:</a:t>
            </a:r>
            <a:r>
              <a:rPr lang="en-US" sz="2400" b="0" i="0">
                <a:effectLst/>
                <a:latin typeface="Times New Roman" panose="02020603050405020304" pitchFamily="18" charset="0"/>
                <a:cs typeface="Times New Roman" panose="02020603050405020304" pitchFamily="18" charset="0"/>
              </a:rPr>
              <a:t> Administrators have access to functionalities such as adding new books, updating existing records, managing student data, and overseeing borrowing activities.</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Candidate Module:</a:t>
            </a:r>
            <a:r>
              <a:rPr lang="en-US" sz="2400" b="0" i="0">
                <a:effectLst/>
                <a:latin typeface="Times New Roman" panose="02020603050405020304" pitchFamily="18" charset="0"/>
                <a:cs typeface="Times New Roman" panose="02020603050405020304" pitchFamily="18" charset="0"/>
              </a:rPr>
              <a:t> Candidates can search for books using various criteria, view availability, and request books for borrowing.</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Database Module:</a:t>
            </a:r>
            <a:r>
              <a:rPr lang="en-US" sz="2400" b="0" i="0">
                <a:effectLst/>
                <a:latin typeface="Times New Roman" panose="02020603050405020304" pitchFamily="18" charset="0"/>
                <a:cs typeface="Times New Roman" panose="02020603050405020304" pitchFamily="18" charset="0"/>
              </a:rPr>
              <a:t> This module interacts with the PostgreSQL database, managing data storage and retrieval.</a:t>
            </a:r>
          </a:p>
          <a:p>
            <a:pPr algn="l">
              <a:buFont typeface="Arial" panose="020B0604020202020204" pitchFamily="34" charset="0"/>
              <a:buChar char="•"/>
            </a:pPr>
            <a:r>
              <a:rPr lang="en-US" sz="2400" b="1" i="0">
                <a:effectLst/>
                <a:latin typeface="Times New Roman" panose="02020603050405020304" pitchFamily="18" charset="0"/>
                <a:cs typeface="Times New Roman" panose="02020603050405020304" pitchFamily="18" charset="0"/>
              </a:rPr>
              <a:t>API Module:</a:t>
            </a:r>
            <a:r>
              <a:rPr lang="en-US" sz="2400" b="0" i="0">
                <a:effectLst/>
                <a:latin typeface="Times New Roman" panose="02020603050405020304" pitchFamily="18" charset="0"/>
                <a:cs typeface="Times New Roman" panose="02020603050405020304" pitchFamily="18" charset="0"/>
              </a:rPr>
              <a:t> The RESTful API module enables data communication between the frontend and backend components.</a:t>
            </a:r>
          </a:p>
        </p:txBody>
      </p:sp>
    </p:spTree>
    <p:extLst>
      <p:ext uri="{BB962C8B-B14F-4D97-AF65-F5344CB8AC3E}">
        <p14:creationId xmlns:p14="http://schemas.microsoft.com/office/powerpoint/2010/main" val="2744060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3FE443D-E8DD-487B-95DC-72CEDA010157}"/>
              </a:ext>
            </a:extLst>
          </p:cNvPr>
          <p:cNvSpPr txBox="1"/>
          <p:nvPr/>
        </p:nvSpPr>
        <p:spPr>
          <a:xfrm>
            <a:off x="1586753" y="259087"/>
            <a:ext cx="7046259" cy="769441"/>
          </a:xfrm>
          <a:prstGeom prst="rect">
            <a:avLst/>
          </a:prstGeom>
          <a:noFill/>
        </p:spPr>
        <p:txBody>
          <a:bodyPr wrap="square">
            <a:spAutoFit/>
          </a:bodyPr>
          <a:lstStyle/>
          <a:p>
            <a:r>
              <a:rPr lang="en-US" sz="4400"/>
              <a:t>			Working Images</a:t>
            </a:r>
            <a:endParaRPr lang="en-IN" sz="4400"/>
          </a:p>
        </p:txBody>
      </p:sp>
      <p:pic>
        <p:nvPicPr>
          <p:cNvPr id="4" name="Picture 3">
            <a:extLst>
              <a:ext uri="{FF2B5EF4-FFF2-40B4-BE49-F238E27FC236}">
                <a16:creationId xmlns:a16="http://schemas.microsoft.com/office/drawing/2014/main" id="{CDD6A82E-4921-0B60-A0C5-37A7BB1161D4}"/>
              </a:ext>
            </a:extLst>
          </p:cNvPr>
          <p:cNvPicPr>
            <a:picLocks noChangeAspect="1"/>
          </p:cNvPicPr>
          <p:nvPr/>
        </p:nvPicPr>
        <p:blipFill>
          <a:blip r:embed="rId2"/>
          <a:stretch>
            <a:fillRect/>
          </a:stretch>
        </p:blipFill>
        <p:spPr>
          <a:xfrm>
            <a:off x="1096582" y="1038688"/>
            <a:ext cx="9793145" cy="5507916"/>
          </a:xfrm>
          <a:prstGeom prst="rect">
            <a:avLst/>
          </a:prstGeom>
        </p:spPr>
      </p:pic>
    </p:spTree>
    <p:extLst>
      <p:ext uri="{BB962C8B-B14F-4D97-AF65-F5344CB8AC3E}">
        <p14:creationId xmlns:p14="http://schemas.microsoft.com/office/powerpoint/2010/main" val="3355043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6D918F8-57F5-1D1E-3C73-CCA6A698198F}"/>
              </a:ext>
            </a:extLst>
          </p:cNvPr>
          <p:cNvPicPr>
            <a:picLocks noChangeAspect="1"/>
          </p:cNvPicPr>
          <p:nvPr/>
        </p:nvPicPr>
        <p:blipFill>
          <a:blip r:embed="rId2"/>
          <a:stretch>
            <a:fillRect/>
          </a:stretch>
        </p:blipFill>
        <p:spPr>
          <a:xfrm>
            <a:off x="1280160" y="764247"/>
            <a:ext cx="9474800" cy="5329506"/>
          </a:xfrm>
          <a:prstGeom prst="rect">
            <a:avLst/>
          </a:prstGeom>
        </p:spPr>
      </p:pic>
    </p:spTree>
    <p:extLst>
      <p:ext uri="{BB962C8B-B14F-4D97-AF65-F5344CB8AC3E}">
        <p14:creationId xmlns:p14="http://schemas.microsoft.com/office/powerpoint/2010/main" val="8700478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3CCFF51-547C-0420-FC0F-4708AC403F6E}"/>
              </a:ext>
            </a:extLst>
          </p:cNvPr>
          <p:cNvPicPr>
            <a:picLocks noChangeAspect="1"/>
          </p:cNvPicPr>
          <p:nvPr/>
        </p:nvPicPr>
        <p:blipFill>
          <a:blip r:embed="rId2"/>
          <a:stretch>
            <a:fillRect/>
          </a:stretch>
        </p:blipFill>
        <p:spPr>
          <a:xfrm>
            <a:off x="1341120" y="754380"/>
            <a:ext cx="9509760" cy="5349240"/>
          </a:xfrm>
          <a:prstGeom prst="rect">
            <a:avLst/>
          </a:prstGeom>
        </p:spPr>
      </p:pic>
    </p:spTree>
    <p:extLst>
      <p:ext uri="{BB962C8B-B14F-4D97-AF65-F5344CB8AC3E}">
        <p14:creationId xmlns:p14="http://schemas.microsoft.com/office/powerpoint/2010/main" val="399444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TotalTime>
  <Words>988</Words>
  <Application>Microsoft Office PowerPoint</Application>
  <PresentationFormat>Widescreen</PresentationFormat>
  <Paragraphs>132</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Working Flow </vt:lpstr>
      <vt:lpstr>   Database Design   </vt:lpstr>
      <vt:lpstr>PowerPoint Presentation</vt:lpstr>
      <vt:lpstr>   Database Schema</vt:lpstr>
      <vt:lpstr>    Advantages </vt:lpstr>
      <vt:lpstr>    Future Scope</vt:lpstr>
      <vt:lpstr>  Conclusion &amp; Resources Used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Achal Paliwal</dc:creator>
  <cp:lastModifiedBy>achal paliwal</cp:lastModifiedBy>
  <cp:revision>8</cp:revision>
  <dcterms:created xsi:type="dcterms:W3CDTF">2021-12-17T09:07:22Z</dcterms:created>
  <dcterms:modified xsi:type="dcterms:W3CDTF">2023-08-22T19:13:06Z</dcterms:modified>
</cp:coreProperties>
</file>

<file path=docProps/thumbnail.jpeg>
</file>